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 id="2147483666" r:id="rId2"/>
    <p:sldMasterId id="2147483667" r:id="rId3"/>
  </p:sldMasterIdLst>
  <p:notesMasterIdLst>
    <p:notesMasterId r:id="rId23"/>
  </p:notesMasterIdLst>
  <p:handoutMasterIdLst>
    <p:handoutMasterId r:id="rId24"/>
  </p:handoutMasterIdLst>
  <p:sldIdLst>
    <p:sldId id="692" r:id="rId4"/>
    <p:sldId id="693" r:id="rId5"/>
    <p:sldId id="672" r:id="rId6"/>
    <p:sldId id="674" r:id="rId7"/>
    <p:sldId id="675" r:id="rId8"/>
    <p:sldId id="677" r:id="rId9"/>
    <p:sldId id="678" r:id="rId10"/>
    <p:sldId id="679" r:id="rId11"/>
    <p:sldId id="680" r:id="rId12"/>
    <p:sldId id="681" r:id="rId13"/>
    <p:sldId id="694" r:id="rId14"/>
    <p:sldId id="683" r:id="rId15"/>
    <p:sldId id="685" r:id="rId16"/>
    <p:sldId id="695" r:id="rId17"/>
    <p:sldId id="686" r:id="rId18"/>
    <p:sldId id="687" r:id="rId19"/>
    <p:sldId id="689" r:id="rId20"/>
    <p:sldId id="690" r:id="rId21"/>
    <p:sldId id="691" r:id="rId22"/>
  </p:sldIdLst>
  <p:sldSz cx="9144000" cy="5145088"/>
  <p:notesSz cx="6858000" cy="9144000"/>
  <p:defaultTextStyle>
    <a:defPPr>
      <a:defRPr lang="zh-CN"/>
    </a:defPPr>
    <a:lvl1pPr algn="l" rtl="0" fontAlgn="base">
      <a:spcBef>
        <a:spcPct val="0"/>
      </a:spcBef>
      <a:spcAft>
        <a:spcPct val="0"/>
      </a:spcAft>
      <a:defRPr sz="2800" b="1" u="sng" kern="1200">
        <a:solidFill>
          <a:srgbClr val="000099"/>
        </a:solidFill>
        <a:latin typeface="Times New Roman" pitchFamily="18" charset="0"/>
        <a:ea typeface="微软雅黑" pitchFamily="34" charset="-122"/>
        <a:cs typeface="Times New Roman" pitchFamily="18" charset="0"/>
      </a:defRPr>
    </a:lvl1pPr>
    <a:lvl2pPr marL="457200" algn="l" rtl="0" fontAlgn="base">
      <a:spcBef>
        <a:spcPct val="0"/>
      </a:spcBef>
      <a:spcAft>
        <a:spcPct val="0"/>
      </a:spcAft>
      <a:defRPr sz="2800" b="1" u="sng" kern="1200">
        <a:solidFill>
          <a:srgbClr val="000099"/>
        </a:solidFill>
        <a:latin typeface="Times New Roman" pitchFamily="18" charset="0"/>
        <a:ea typeface="微软雅黑" pitchFamily="34" charset="-122"/>
        <a:cs typeface="Times New Roman" pitchFamily="18" charset="0"/>
      </a:defRPr>
    </a:lvl2pPr>
    <a:lvl3pPr marL="914400" algn="l" rtl="0" fontAlgn="base">
      <a:spcBef>
        <a:spcPct val="0"/>
      </a:spcBef>
      <a:spcAft>
        <a:spcPct val="0"/>
      </a:spcAft>
      <a:defRPr sz="2800" b="1" u="sng" kern="1200">
        <a:solidFill>
          <a:srgbClr val="000099"/>
        </a:solidFill>
        <a:latin typeface="Times New Roman" pitchFamily="18" charset="0"/>
        <a:ea typeface="微软雅黑" pitchFamily="34" charset="-122"/>
        <a:cs typeface="Times New Roman" pitchFamily="18" charset="0"/>
      </a:defRPr>
    </a:lvl3pPr>
    <a:lvl4pPr marL="1371600" algn="l" rtl="0" fontAlgn="base">
      <a:spcBef>
        <a:spcPct val="0"/>
      </a:spcBef>
      <a:spcAft>
        <a:spcPct val="0"/>
      </a:spcAft>
      <a:defRPr sz="2800" b="1" u="sng" kern="1200">
        <a:solidFill>
          <a:srgbClr val="000099"/>
        </a:solidFill>
        <a:latin typeface="Times New Roman" pitchFamily="18" charset="0"/>
        <a:ea typeface="微软雅黑" pitchFamily="34" charset="-122"/>
        <a:cs typeface="Times New Roman" pitchFamily="18" charset="0"/>
      </a:defRPr>
    </a:lvl4pPr>
    <a:lvl5pPr marL="1828800" algn="l" rtl="0" fontAlgn="base">
      <a:spcBef>
        <a:spcPct val="0"/>
      </a:spcBef>
      <a:spcAft>
        <a:spcPct val="0"/>
      </a:spcAft>
      <a:defRPr sz="2800" b="1" u="sng" kern="1200">
        <a:solidFill>
          <a:srgbClr val="000099"/>
        </a:solidFill>
        <a:latin typeface="Times New Roman" pitchFamily="18" charset="0"/>
        <a:ea typeface="微软雅黑" pitchFamily="34" charset="-122"/>
        <a:cs typeface="Times New Roman" pitchFamily="18" charset="0"/>
      </a:defRPr>
    </a:lvl5pPr>
    <a:lvl6pPr marL="2286000" algn="l" defTabSz="914400" rtl="0" eaLnBrk="1" latinLnBrk="0" hangingPunct="1">
      <a:defRPr sz="2800" b="1" u="sng" kern="1200">
        <a:solidFill>
          <a:srgbClr val="000099"/>
        </a:solidFill>
        <a:latin typeface="Times New Roman" pitchFamily="18" charset="0"/>
        <a:ea typeface="微软雅黑" pitchFamily="34" charset="-122"/>
        <a:cs typeface="Times New Roman" pitchFamily="18" charset="0"/>
      </a:defRPr>
    </a:lvl6pPr>
    <a:lvl7pPr marL="2743200" algn="l" defTabSz="914400" rtl="0" eaLnBrk="1" latinLnBrk="0" hangingPunct="1">
      <a:defRPr sz="2800" b="1" u="sng" kern="1200">
        <a:solidFill>
          <a:srgbClr val="000099"/>
        </a:solidFill>
        <a:latin typeface="Times New Roman" pitchFamily="18" charset="0"/>
        <a:ea typeface="微软雅黑" pitchFamily="34" charset="-122"/>
        <a:cs typeface="Times New Roman" pitchFamily="18" charset="0"/>
      </a:defRPr>
    </a:lvl7pPr>
    <a:lvl8pPr marL="3200400" algn="l" defTabSz="914400" rtl="0" eaLnBrk="1" latinLnBrk="0" hangingPunct="1">
      <a:defRPr sz="2800" b="1" u="sng" kern="1200">
        <a:solidFill>
          <a:srgbClr val="000099"/>
        </a:solidFill>
        <a:latin typeface="Times New Roman" pitchFamily="18" charset="0"/>
        <a:ea typeface="微软雅黑" pitchFamily="34" charset="-122"/>
        <a:cs typeface="Times New Roman" pitchFamily="18" charset="0"/>
      </a:defRPr>
    </a:lvl8pPr>
    <a:lvl9pPr marL="3657600" algn="l" defTabSz="914400" rtl="0" eaLnBrk="1" latinLnBrk="0" hangingPunct="1">
      <a:defRPr sz="2800" b="1" u="sng" kern="1200">
        <a:solidFill>
          <a:srgbClr val="000099"/>
        </a:solidFill>
        <a:latin typeface="Times New Roman" pitchFamily="18" charset="0"/>
        <a:ea typeface="微软雅黑" pitchFamily="34" charset="-122"/>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showPr>
  <p:clrMru>
    <a:srgbClr val="0000CC"/>
    <a:srgbClr val="FBFBFB"/>
    <a:srgbClr val="99CCFF"/>
    <a:srgbClr val="6699FF"/>
    <a:srgbClr val="3399FF"/>
    <a:srgbClr val="0099FF"/>
    <a:srgbClr val="FF0000"/>
    <a:srgbClr val="1A3868"/>
    <a:srgbClr val="EFFBF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39" autoAdjust="0"/>
    <p:restoredTop sz="85343" autoAdjust="0"/>
  </p:normalViewPr>
  <p:slideViewPr>
    <p:cSldViewPr>
      <p:cViewPr varScale="1">
        <p:scale>
          <a:sx n="75" d="100"/>
          <a:sy n="75" d="100"/>
        </p:scale>
        <p:origin x="-648" y="-84"/>
      </p:cViewPr>
      <p:guideLst>
        <p:guide orient="horz" pos="1621"/>
        <p:guide pos="2880"/>
      </p:guideLst>
    </p:cSldViewPr>
  </p:slideViewPr>
  <p:outlineViewPr>
    <p:cViewPr>
      <p:scale>
        <a:sx n="33" d="100"/>
        <a:sy n="33" d="100"/>
      </p:scale>
      <p:origin x="0" y="0"/>
    </p:cViewPr>
  </p:outlineViewPr>
  <p:notesTextViewPr>
    <p:cViewPr>
      <p:scale>
        <a:sx n="100" d="100"/>
        <a:sy n="100" d="100"/>
      </p:scale>
      <p:origin x="0" y="24"/>
    </p:cViewPr>
  </p:notesTextViewPr>
  <p:sorterViewPr>
    <p:cViewPr>
      <p:scale>
        <a:sx n="100" d="100"/>
        <a:sy n="100" d="100"/>
      </p:scale>
      <p:origin x="0" y="2220"/>
    </p:cViewPr>
  </p:sorterViewPr>
  <p:notesViewPr>
    <p:cSldViewPr>
      <p:cViewPr varScale="1">
        <p:scale>
          <a:sx n="58" d="100"/>
          <a:sy n="58" d="100"/>
        </p:scale>
        <p:origin x="-1932"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348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348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348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b="0" u="none">
                <a:solidFill>
                  <a:schemeClr val="tx1"/>
                </a:solidFill>
                <a:effectLst/>
                <a:latin typeface="Times New Roman" pitchFamily="18" charset="0"/>
                <a:ea typeface="宋体" pitchFamily="2" charset="-122"/>
                <a:cs typeface="+mn-cs"/>
              </a:defRPr>
            </a:lvl1pPr>
          </a:lstStyle>
          <a:p>
            <a:pPr>
              <a:defRPr/>
            </a:pPr>
            <a:fld id="{679595CF-DF94-41D2-80C4-C08A51FDEBBC}"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37892"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b="0" u="none">
                <a:solidFill>
                  <a:schemeClr val="tx1"/>
                </a:solidFill>
                <a:effectLst/>
                <a:latin typeface="Times New Roman" pitchFamily="18" charset="0"/>
                <a:ea typeface="宋体" pitchFamily="2" charset="-122"/>
                <a:cs typeface="+mn-cs"/>
              </a:defRPr>
            </a:lvl1pPr>
          </a:lstStyle>
          <a:p>
            <a:pPr>
              <a:defRPr/>
            </a:pPr>
            <a:fld id="{34E9A94B-4EA8-4B6F-994D-8C67FAE9AE0C}"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r>
              <a:rPr lang="zh-CN" altLang="en-US" sz="800" b="1" smtClean="0">
                <a:solidFill>
                  <a:srgbClr val="2D2DB9"/>
                </a:solidFill>
                <a:ea typeface="宋体" charset="-122"/>
                <a:cs typeface="Times New Roman" pitchFamily="18" charset="0"/>
              </a:rPr>
              <a:t>接收端将通知窗口值放在</a:t>
            </a:r>
            <a:r>
              <a:rPr lang="en-US" altLang="zh-CN" sz="800" b="1" smtClean="0">
                <a:solidFill>
                  <a:srgbClr val="2D2DB9"/>
                </a:solidFill>
                <a:ea typeface="宋体" charset="-122"/>
                <a:cs typeface="Times New Roman" pitchFamily="18" charset="0"/>
              </a:rPr>
              <a:t>TCP</a:t>
            </a:r>
            <a:r>
              <a:rPr lang="zh-CN" altLang="en-US" sz="800" b="1" smtClean="0">
                <a:solidFill>
                  <a:srgbClr val="2D2DB9"/>
                </a:solidFill>
                <a:ea typeface="宋体" charset="-122"/>
                <a:cs typeface="Times New Roman" pitchFamily="18" charset="0"/>
              </a:rPr>
              <a:t>报文头部中发送给发送端；</a:t>
            </a:r>
            <a:endParaRPr lang="en-US" altLang="zh-CN" sz="800" b="1" smtClean="0">
              <a:solidFill>
                <a:srgbClr val="2D2DB9"/>
              </a:solidFill>
              <a:ea typeface="宋体" charset="-122"/>
              <a:cs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algn="just">
              <a:lnSpc>
                <a:spcPct val="120000"/>
              </a:lnSpc>
              <a:spcBef>
                <a:spcPct val="10000"/>
              </a:spcBef>
              <a:buClr>
                <a:srgbClr val="1A3868"/>
              </a:buClr>
            </a:pPr>
            <a:r>
              <a:rPr lang="zh-CN" altLang="en-US" sz="1800" dirty="0" smtClean="0">
                <a:solidFill>
                  <a:srgbClr val="1A3868"/>
                </a:solidFill>
                <a:ea typeface="宋体" charset="-122"/>
                <a:cs typeface="Times New Roman" pitchFamily="18" charset="0"/>
              </a:rPr>
              <a:t>用</a:t>
            </a:r>
            <a:r>
              <a:rPr lang="zh-CN" altLang="en-US" sz="1800" dirty="0" smtClean="0">
                <a:solidFill>
                  <a:srgbClr val="1A3868"/>
                </a:solidFill>
                <a:ea typeface="宋体" charset="-122"/>
                <a:cs typeface="Times New Roman" pitchFamily="18" charset="0"/>
              </a:rPr>
              <a:t>这样的方法逐步增大发送端的拥塞窗口 </a:t>
            </a:r>
            <a:r>
              <a:rPr lang="en-US" altLang="zh-CN" sz="1800" dirty="0" err="1" smtClean="0">
                <a:solidFill>
                  <a:srgbClr val="1A3868"/>
                </a:solidFill>
                <a:ea typeface="宋体" charset="-122"/>
                <a:cs typeface="Times New Roman" pitchFamily="18" charset="0"/>
              </a:rPr>
              <a:t>cwnd</a:t>
            </a:r>
            <a:r>
              <a:rPr lang="zh-CN" altLang="en-US" sz="1800" dirty="0" smtClean="0">
                <a:solidFill>
                  <a:srgbClr val="1A3868"/>
                </a:solidFill>
                <a:ea typeface="宋体" charset="-122"/>
                <a:cs typeface="Times New Roman" pitchFamily="18" charset="0"/>
              </a:rPr>
              <a:t>，可以使分组注入到网络的速率更加合理。</a:t>
            </a:r>
            <a:r>
              <a:rPr lang="zh-CN" altLang="en-US" sz="1600" b="1" dirty="0" smtClean="0">
                <a:ea typeface="宋体" charset="-122"/>
              </a:rPr>
              <a:t> </a:t>
            </a:r>
          </a:p>
          <a:p>
            <a:endParaRPr lang="zh-CN" altLang="en-US" dirty="0" smtClean="0">
              <a:ea typeface="宋体"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zh-CN" altLang="en-US" smtClean="0">
              <a:ea typeface="宋体"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a:buClr>
                <a:srgbClr val="0000CC"/>
              </a:buClr>
              <a:buSzPct val="80000"/>
              <a:buFont typeface="Wingdings" pitchFamily="2" charset="2"/>
              <a:buNone/>
            </a:pPr>
            <a:r>
              <a:rPr lang="zh-CN" altLang="en-US" sz="1300" b="1" smtClean="0">
                <a:ea typeface="宋体" charset="-122"/>
              </a:rPr>
              <a:t>这样做的目的就是要</a:t>
            </a:r>
            <a:r>
              <a:rPr lang="zh-CN" altLang="en-US" sz="1300" b="1" smtClean="0">
                <a:solidFill>
                  <a:srgbClr val="6600FF"/>
                </a:solidFill>
                <a:ea typeface="宋体" charset="-122"/>
              </a:rPr>
              <a:t>迅速减少主机发送到网络中的报文段数</a:t>
            </a:r>
            <a:r>
              <a:rPr lang="zh-CN" altLang="en-US" sz="1300" b="1" smtClean="0">
                <a:ea typeface="宋体" charset="-122"/>
              </a:rPr>
              <a:t>，使得发生拥塞的路由器有足够时间把队列中积压的报文段处理完毕。 </a:t>
            </a:r>
          </a:p>
          <a:p>
            <a:endParaRPr lang="zh-CN" altLang="en-US" smtClean="0">
              <a:ea typeface="宋体"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7A491BA-0F02-470F-A913-1D1E4C6E1D4D}" type="slidenum">
              <a:rPr lang="en-US" altLang="zh-CN" sz="1200" b="0" u="none">
                <a:solidFill>
                  <a:schemeClr val="tx1"/>
                </a:solidFill>
                <a:latin typeface="Arial" charset="0"/>
                <a:ea typeface="宋体" charset="-122"/>
              </a:rPr>
              <a:pPr algn="r"/>
              <a:t>16</a:t>
            </a:fld>
            <a:endParaRPr lang="en-US" altLang="zh-CN" sz="1200" b="0" u="none">
              <a:solidFill>
                <a:schemeClr val="tx1"/>
              </a:solidFill>
              <a:latin typeface="Arial" charset="0"/>
              <a:ea typeface="宋体" charset="-122"/>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685800" y="4343400"/>
            <a:ext cx="5486400" cy="4114800"/>
          </a:xfrm>
          <a:noFill/>
          <a:ln/>
        </p:spPr>
        <p:txBody>
          <a:bodyPr/>
          <a:lstStyle/>
          <a:p>
            <a:pPr algn="just">
              <a:lnSpc>
                <a:spcPct val="120000"/>
              </a:lnSpc>
              <a:buClr>
                <a:srgbClr val="1A3868"/>
              </a:buClr>
            </a:pPr>
            <a:r>
              <a:rPr lang="en-US" altLang="zh-CN" sz="1600" smtClean="0">
                <a:solidFill>
                  <a:srgbClr val="C00000"/>
                </a:solidFill>
                <a:ea typeface="宋体" charset="-122"/>
                <a:cs typeface="Times New Roman" pitchFamily="18" charset="0"/>
              </a:rPr>
              <a:t>“</a:t>
            </a:r>
            <a:r>
              <a:rPr lang="zh-CN" altLang="en-US" sz="1600" smtClean="0">
                <a:solidFill>
                  <a:srgbClr val="C00000"/>
                </a:solidFill>
                <a:ea typeface="宋体" charset="-122"/>
                <a:cs typeface="Times New Roman" pitchFamily="18" charset="0"/>
              </a:rPr>
              <a:t>乘法减小</a:t>
            </a:r>
            <a:r>
              <a:rPr lang="en-US" altLang="zh-CN" sz="1600" smtClean="0">
                <a:solidFill>
                  <a:srgbClr val="C00000"/>
                </a:solidFill>
                <a:ea typeface="宋体" charset="-122"/>
                <a:cs typeface="Times New Roman" pitchFamily="18" charset="0"/>
              </a:rPr>
              <a:t>”</a:t>
            </a:r>
            <a:r>
              <a:rPr lang="en-US" altLang="zh-CN" sz="1600" smtClean="0">
                <a:solidFill>
                  <a:srgbClr val="1A3868"/>
                </a:solidFill>
                <a:ea typeface="宋体" charset="-122"/>
                <a:cs typeface="Times New Roman" pitchFamily="18" charset="0"/>
              </a:rPr>
              <a:t> (multiplicative decrease) </a:t>
            </a:r>
            <a:r>
              <a:rPr lang="zh-CN" altLang="en-US" sz="1600" smtClean="0">
                <a:solidFill>
                  <a:srgbClr val="1A3868"/>
                </a:solidFill>
                <a:ea typeface="宋体" charset="-122"/>
                <a:cs typeface="Times New Roman" pitchFamily="18" charset="0"/>
              </a:rPr>
              <a:t>是指不论在慢开始阶段还是拥塞避免阶段，只要出现一次超时（即出现一次网络拥塞），就把慢开始门限值 </a:t>
            </a:r>
            <a:r>
              <a:rPr lang="en-US" altLang="zh-CN" sz="1600" smtClean="0">
                <a:solidFill>
                  <a:srgbClr val="1A3868"/>
                </a:solidFill>
                <a:ea typeface="宋体" charset="-122"/>
                <a:cs typeface="Times New Roman" pitchFamily="18" charset="0"/>
              </a:rPr>
              <a:t>ssthresh </a:t>
            </a:r>
            <a:r>
              <a:rPr lang="zh-CN" altLang="en-US" sz="1600" smtClean="0">
                <a:solidFill>
                  <a:srgbClr val="1A3868"/>
                </a:solidFill>
                <a:ea typeface="宋体" charset="-122"/>
                <a:cs typeface="Times New Roman" pitchFamily="18" charset="0"/>
              </a:rPr>
              <a:t>设置为当前的拥塞窗口值乘以 </a:t>
            </a:r>
            <a:r>
              <a:rPr lang="en-US" altLang="zh-CN" sz="1600" smtClean="0">
                <a:solidFill>
                  <a:srgbClr val="1A3868"/>
                </a:solidFill>
                <a:ea typeface="宋体" charset="-122"/>
                <a:cs typeface="Times New Roman" pitchFamily="18" charset="0"/>
              </a:rPr>
              <a:t>0.5</a:t>
            </a:r>
            <a:r>
              <a:rPr lang="zh-CN" altLang="en-US" sz="1600" smtClean="0">
                <a:solidFill>
                  <a:srgbClr val="1A3868"/>
                </a:solidFill>
                <a:ea typeface="宋体" charset="-122"/>
                <a:cs typeface="Times New Roman" pitchFamily="18" charset="0"/>
              </a:rPr>
              <a:t>。</a:t>
            </a:r>
            <a:r>
              <a:rPr lang="en-US" altLang="zh-CN" sz="1600" smtClean="0">
                <a:solidFill>
                  <a:srgbClr val="C00000"/>
                </a:solidFill>
                <a:ea typeface="宋体" charset="-122"/>
                <a:cs typeface="Times New Roman" pitchFamily="18" charset="0"/>
              </a:rPr>
              <a:t>“</a:t>
            </a:r>
            <a:r>
              <a:rPr lang="zh-CN" altLang="en-US" sz="1600" smtClean="0">
                <a:solidFill>
                  <a:srgbClr val="C00000"/>
                </a:solidFill>
                <a:ea typeface="宋体" charset="-122"/>
                <a:cs typeface="Times New Roman" pitchFamily="18" charset="0"/>
              </a:rPr>
              <a:t>加法增大”</a:t>
            </a:r>
            <a:r>
              <a:rPr lang="zh-CN" altLang="en-US" sz="1600" smtClean="0">
                <a:solidFill>
                  <a:srgbClr val="1A3868"/>
                </a:solidFill>
                <a:ea typeface="宋体" charset="-122"/>
                <a:cs typeface="Times New Roman" pitchFamily="18" charset="0"/>
              </a:rPr>
              <a:t> </a:t>
            </a:r>
            <a:r>
              <a:rPr lang="en-US" altLang="zh-CN" sz="1600" smtClean="0">
                <a:solidFill>
                  <a:srgbClr val="1A3868"/>
                </a:solidFill>
                <a:ea typeface="宋体" charset="-122"/>
                <a:cs typeface="Times New Roman" pitchFamily="18" charset="0"/>
              </a:rPr>
              <a:t>(additive increase) </a:t>
            </a:r>
            <a:r>
              <a:rPr lang="zh-CN" altLang="en-US" sz="1600" smtClean="0">
                <a:solidFill>
                  <a:srgbClr val="1A3868"/>
                </a:solidFill>
                <a:ea typeface="宋体" charset="-122"/>
                <a:cs typeface="Times New Roman" pitchFamily="18" charset="0"/>
              </a:rPr>
              <a:t>是指执行拥塞避免算法后，在收到对所有报文段的确认后（经过一个往返时间），把拥塞窗口</a:t>
            </a:r>
            <a:r>
              <a:rPr lang="en-US" altLang="zh-CN" sz="1600" smtClean="0">
                <a:solidFill>
                  <a:srgbClr val="1A3868"/>
                </a:solidFill>
                <a:ea typeface="宋体" charset="-122"/>
                <a:cs typeface="Times New Roman" pitchFamily="18" charset="0"/>
              </a:rPr>
              <a:t>cwnd</a:t>
            </a:r>
            <a:r>
              <a:rPr lang="zh-CN" altLang="en-US" sz="1600" smtClean="0">
                <a:solidFill>
                  <a:srgbClr val="1A3868"/>
                </a:solidFill>
                <a:ea typeface="宋体" charset="-122"/>
                <a:cs typeface="Times New Roman" pitchFamily="18" charset="0"/>
              </a:rPr>
              <a:t>增加一个</a:t>
            </a:r>
            <a:r>
              <a:rPr lang="en-US" altLang="zh-CN" sz="1600" smtClean="0">
                <a:solidFill>
                  <a:srgbClr val="1A3868"/>
                </a:solidFill>
                <a:ea typeface="宋体" charset="-122"/>
                <a:cs typeface="Times New Roman" pitchFamily="18" charset="0"/>
              </a:rPr>
              <a:t>MSS </a:t>
            </a:r>
            <a:r>
              <a:rPr lang="zh-CN" altLang="en-US" sz="1600" smtClean="0">
                <a:solidFill>
                  <a:srgbClr val="1A3868"/>
                </a:solidFill>
                <a:ea typeface="宋体" charset="-122"/>
                <a:cs typeface="Times New Roman" pitchFamily="18" charset="0"/>
              </a:rPr>
              <a:t>大小。</a:t>
            </a:r>
          </a:p>
          <a:p>
            <a:endParaRPr lang="zh-CN" altLang="zh-CN" smtClean="0">
              <a:ea typeface="宋体"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r>
              <a:rPr lang="zh-CN" altLang="en-US" smtClean="0">
                <a:ea typeface="宋体" charset="-122"/>
              </a:rPr>
              <a:t>在慢开始、拥塞避免的基础上，又提出</a:t>
            </a:r>
            <a:r>
              <a:rPr lang="zh-CN" altLang="en-US" smtClean="0">
                <a:solidFill>
                  <a:srgbClr val="007D7A"/>
                </a:solidFill>
                <a:ea typeface="宋体" charset="-122"/>
                <a:cs typeface="Times New Roman" pitchFamily="18" charset="0"/>
              </a:rPr>
              <a:t>快重传与快恢复算法。</a:t>
            </a:r>
          </a:p>
          <a:p>
            <a:r>
              <a:rPr kumimoji="0" lang="zh-CN" altLang="en-US" smtClean="0">
                <a:solidFill>
                  <a:srgbClr val="FFFF00"/>
                </a:solidFill>
                <a:ea typeface="宋体" charset="-122"/>
              </a:rPr>
              <a:t>只有</a:t>
            </a:r>
            <a:r>
              <a:rPr kumimoji="0" lang="en-US" altLang="zh-CN" smtClean="0">
                <a:solidFill>
                  <a:srgbClr val="FFFF00"/>
                </a:solidFill>
                <a:ea typeface="宋体" charset="-122"/>
              </a:rPr>
              <a:t>M3</a:t>
            </a:r>
            <a:r>
              <a:rPr kumimoji="0" lang="zh-CN" altLang="en-US" smtClean="0">
                <a:solidFill>
                  <a:srgbClr val="FFFF00"/>
                </a:solidFill>
                <a:ea typeface="宋体" charset="-122"/>
              </a:rPr>
              <a:t>在传输过程中丢失，不能简单判断网络出现拥塞。</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r>
              <a:rPr lang="zh-CN" altLang="en-US" sz="800" b="1" dirty="0" smtClean="0">
                <a:solidFill>
                  <a:srgbClr val="2D2DB9"/>
                </a:solidFill>
                <a:ea typeface="宋体" charset="-122"/>
              </a:rPr>
              <a:t>在讨论拥塞窗口的概念时曾假设：接收方有足够的缓存空间，发送窗口的大小只由网络拥塞程度确定，但是实际上接收缓存空间一定是有限的；</a:t>
            </a:r>
            <a:endParaRPr lang="en-US" altLang="zh-CN" sz="800" b="1" dirty="0" smtClean="0">
              <a:solidFill>
                <a:srgbClr val="2D2DB9"/>
              </a:solidFill>
              <a:ea typeface="宋体" charset="-122"/>
            </a:endParaRPr>
          </a:p>
          <a:p>
            <a:r>
              <a:rPr lang="en-US" altLang="zh-CN" dirty="0" smtClean="0">
                <a:ea typeface="宋体" charset="-122"/>
              </a:rPr>
              <a:t>TCP</a:t>
            </a:r>
            <a:r>
              <a:rPr lang="zh-CN" altLang="en-US" smtClean="0">
                <a:ea typeface="宋体" charset="-122"/>
              </a:rPr>
              <a:t>的传输控制介绍完全，四个定时器的作用。</a:t>
            </a:r>
            <a:endParaRPr lang="zh-CN" altLang="en-US" dirty="0"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r>
              <a:rPr lang="en-US" altLang="zh-CN" sz="900" u="sng" dirty="0" smtClean="0">
                <a:ea typeface="宋体" charset="-122"/>
                <a:cs typeface="Times New Roman" pitchFamily="18" charset="0"/>
              </a:rPr>
              <a:t>TCP</a:t>
            </a:r>
            <a:r>
              <a:rPr lang="zh-CN" altLang="en-US" sz="900" u="sng" dirty="0" smtClean="0">
                <a:ea typeface="宋体" charset="-122"/>
                <a:cs typeface="Times New Roman" pitchFamily="18" charset="0"/>
              </a:rPr>
              <a:t>利用窗口进行流量控制的过程</a:t>
            </a:r>
            <a:endParaRPr lang="zh-CN" altLang="en-US" sz="900" b="1" dirty="0" smtClean="0">
              <a:solidFill>
                <a:srgbClr val="2D2DB9"/>
              </a:solidFill>
              <a:ea typeface="宋体" charset="-122"/>
            </a:endParaRPr>
          </a:p>
          <a:p>
            <a:r>
              <a:rPr lang="zh-CN" altLang="en-US" sz="900" b="0" dirty="0" smtClean="0">
                <a:solidFill>
                  <a:srgbClr val="2D2DB9"/>
                </a:solidFill>
                <a:ea typeface="宋体" charset="-122"/>
              </a:rPr>
              <a:t>如果接收端应用程序读取数据的速度与数据到达的速度一样快，接收端将在每个确认中发送一个</a:t>
            </a:r>
            <a:r>
              <a:rPr lang="zh-CN" altLang="en-US" sz="900" b="1" dirty="0" smtClean="0">
                <a:solidFill>
                  <a:srgbClr val="2D2DB9"/>
                </a:solidFill>
                <a:ea typeface="宋体" charset="-122"/>
              </a:rPr>
              <a:t>非零的窗口通告</a:t>
            </a:r>
            <a:r>
              <a:rPr lang="zh-CN" altLang="en-US" sz="900" b="0" dirty="0" smtClean="0">
                <a:solidFill>
                  <a:srgbClr val="2D2DB9"/>
                </a:solidFill>
                <a:ea typeface="宋体" charset="-122"/>
              </a:rPr>
              <a:t>；</a:t>
            </a:r>
            <a:endParaRPr lang="en-US" altLang="zh-CN" sz="900" b="0" dirty="0" smtClean="0">
              <a:solidFill>
                <a:srgbClr val="2D2DB9"/>
              </a:solidFill>
              <a:ea typeface="宋体" charset="-122"/>
            </a:endParaRPr>
          </a:p>
          <a:p>
            <a:r>
              <a:rPr lang="zh-CN" altLang="en-US" sz="900" b="0" dirty="0" smtClean="0">
                <a:solidFill>
                  <a:srgbClr val="2D2DB9"/>
                </a:solidFill>
                <a:ea typeface="宋体" charset="-122"/>
              </a:rPr>
              <a:t>如果发送端发送的速度比接收端要快，由于接收端来不及处理到达到的字节，最终将造成缓冲区被全部占用，等待处理。这时，接收端只能发出一个</a:t>
            </a:r>
            <a:r>
              <a:rPr lang="en-US" sz="900" b="0" dirty="0" smtClean="0">
                <a:solidFill>
                  <a:srgbClr val="FF0000"/>
                </a:solidFill>
                <a:ea typeface="宋体" charset="-122"/>
              </a:rPr>
              <a:t>“</a:t>
            </a:r>
            <a:r>
              <a:rPr lang="zh-CN" altLang="en-US" sz="900" b="0" dirty="0" smtClean="0">
                <a:solidFill>
                  <a:srgbClr val="FF0000"/>
                </a:solidFill>
                <a:ea typeface="宋体" charset="-122"/>
              </a:rPr>
              <a:t>零窗口</a:t>
            </a:r>
            <a:r>
              <a:rPr lang="en-US" sz="900" b="0" dirty="0" smtClean="0">
                <a:solidFill>
                  <a:srgbClr val="FF0000"/>
                </a:solidFill>
                <a:ea typeface="宋体" charset="-122"/>
              </a:rPr>
              <a:t>”</a:t>
            </a:r>
            <a:r>
              <a:rPr lang="zh-CN" altLang="en-US" sz="900" b="0" dirty="0" smtClean="0">
                <a:solidFill>
                  <a:srgbClr val="2D2DB9"/>
                </a:solidFill>
                <a:ea typeface="宋体" charset="-122"/>
              </a:rPr>
              <a:t>的通告；当发送端接收到一个</a:t>
            </a:r>
            <a:r>
              <a:rPr lang="en-US" sz="900" b="0" dirty="0" smtClean="0">
                <a:solidFill>
                  <a:srgbClr val="2D2DB9"/>
                </a:solidFill>
                <a:ea typeface="宋体" charset="-122"/>
              </a:rPr>
              <a:t>“</a:t>
            </a:r>
            <a:r>
              <a:rPr lang="zh-CN" altLang="en-US" sz="900" b="0" dirty="0" smtClean="0">
                <a:solidFill>
                  <a:srgbClr val="2D2DB9"/>
                </a:solidFill>
                <a:ea typeface="宋体" charset="-122"/>
              </a:rPr>
              <a:t>零窗口</a:t>
            </a:r>
            <a:r>
              <a:rPr lang="en-US" sz="900" b="0" dirty="0" smtClean="0">
                <a:solidFill>
                  <a:srgbClr val="2D2DB9"/>
                </a:solidFill>
                <a:ea typeface="宋体" charset="-122"/>
              </a:rPr>
              <a:t>”</a:t>
            </a:r>
            <a:r>
              <a:rPr lang="zh-CN" altLang="en-US" sz="900" b="0" dirty="0" smtClean="0">
                <a:solidFill>
                  <a:srgbClr val="2D2DB9"/>
                </a:solidFill>
                <a:ea typeface="宋体" charset="-122"/>
              </a:rPr>
              <a:t>通告时，必须停止发送，直到接收端重新通告一个非零窗口（额外确认</a:t>
            </a:r>
            <a:r>
              <a:rPr lang="en-US" altLang="zh-CN" sz="900" b="0" dirty="0" smtClean="0">
                <a:solidFill>
                  <a:srgbClr val="2D2DB9"/>
                </a:solidFill>
                <a:ea typeface="宋体" charset="-122"/>
              </a:rPr>
              <a:t>2400</a:t>
            </a:r>
            <a:r>
              <a:rPr lang="zh-CN" altLang="en-US" sz="900" b="0" dirty="0" smtClean="0">
                <a:solidFill>
                  <a:srgbClr val="2D2DB9"/>
                </a:solidFill>
                <a:ea typeface="宋体" charset="-122"/>
              </a:rPr>
              <a:t>）。</a:t>
            </a:r>
            <a:endParaRPr lang="zh-CN" altLang="en-US" sz="900" b="0" dirty="0" smtClean="0">
              <a:solidFill>
                <a:srgbClr val="2D2DB9"/>
              </a:solidFill>
              <a:ea typeface="宋体" charset="-122"/>
              <a:cs typeface="Times New Roman" pitchFamily="18" charset="0"/>
            </a:endParaRPr>
          </a:p>
          <a:p>
            <a:endParaRPr lang="zh-CN" altLang="en-US" b="0" dirty="0" smtClean="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lnSpc>
                <a:spcPct val="140000"/>
              </a:lnSpc>
            </a:pPr>
            <a:r>
              <a:rPr lang="zh-CN" altLang="en-US" sz="1000" dirty="0" smtClean="0">
                <a:solidFill>
                  <a:srgbClr val="1A3868"/>
                </a:solidFill>
                <a:ea typeface="宋体" charset="-122"/>
                <a:cs typeface="Times New Roman" pitchFamily="18" charset="0"/>
              </a:rPr>
              <a:t>重传定时器（差错控制）坚持定时器、</a:t>
            </a:r>
            <a:r>
              <a:rPr lang="zh-CN" altLang="en-US" sz="1000" dirty="0" smtClean="0">
                <a:solidFill>
                  <a:srgbClr val="C00000"/>
                </a:solidFill>
                <a:ea typeface="宋体" charset="-122"/>
                <a:cs typeface="Times New Roman" pitchFamily="18" charset="0"/>
              </a:rPr>
              <a:t>保持定时器（客户机失联）、时间等待定时器（断连）</a:t>
            </a:r>
            <a:endParaRPr lang="en-US" altLang="zh-CN" sz="1000" dirty="0" smtClean="0">
              <a:solidFill>
                <a:srgbClr val="C00000"/>
              </a:solidFill>
              <a:ea typeface="宋体" charset="-122"/>
              <a:cs typeface="Times New Roman" pitchFamily="18" charset="0"/>
            </a:endParaRPr>
          </a:p>
          <a:p>
            <a:r>
              <a:rPr lang="zh-CN" altLang="en-US" sz="800" b="1" dirty="0" smtClean="0">
                <a:solidFill>
                  <a:srgbClr val="2D2DB9"/>
                </a:solidFill>
                <a:ea typeface="宋体" charset="-122"/>
              </a:rPr>
              <a:t>当接收端的</a:t>
            </a:r>
            <a:r>
              <a:rPr lang="en-US" altLang="zh-CN" sz="800" b="1" dirty="0" smtClean="0">
                <a:solidFill>
                  <a:srgbClr val="2D2DB9"/>
                </a:solidFill>
                <a:ea typeface="宋体" charset="-122"/>
              </a:rPr>
              <a:t>TCP</a:t>
            </a:r>
            <a:r>
              <a:rPr lang="zh-CN" altLang="en-US" sz="800" b="1" dirty="0" smtClean="0">
                <a:solidFill>
                  <a:srgbClr val="2D2DB9"/>
                </a:solidFill>
                <a:ea typeface="宋体" charset="-122"/>
              </a:rPr>
              <a:t>通告窗口大小为零。发送方的</a:t>
            </a:r>
            <a:r>
              <a:rPr lang="en-US" altLang="zh-CN" sz="800" b="1" dirty="0" smtClean="0">
                <a:solidFill>
                  <a:srgbClr val="2D2DB9"/>
                </a:solidFill>
                <a:ea typeface="宋体" charset="-122"/>
              </a:rPr>
              <a:t>TCP</a:t>
            </a:r>
            <a:r>
              <a:rPr lang="zh-CN" altLang="en-US" sz="800" b="1" dirty="0" smtClean="0">
                <a:solidFill>
                  <a:srgbClr val="2D2DB9"/>
                </a:solidFill>
                <a:ea typeface="宋体" charset="-122"/>
              </a:rPr>
              <a:t>就停止传送报文，直到接收端的发送确认并通告一个非零的窗口大小。如果这个确认丢失，对方的</a:t>
            </a:r>
            <a:r>
              <a:rPr lang="en-US" altLang="zh-CN" sz="800" b="1" dirty="0" smtClean="0">
                <a:solidFill>
                  <a:srgbClr val="2D2DB9"/>
                </a:solidFill>
                <a:ea typeface="宋体" charset="-122"/>
              </a:rPr>
              <a:t>TCP</a:t>
            </a:r>
            <a:r>
              <a:rPr lang="zh-CN" altLang="en-US" sz="800" b="1" dirty="0" smtClean="0">
                <a:solidFill>
                  <a:srgbClr val="2D2DB9"/>
                </a:solidFill>
                <a:ea typeface="宋体" charset="-122"/>
              </a:rPr>
              <a:t>将永远地等待对方，这就出现了</a:t>
            </a:r>
            <a:r>
              <a:rPr lang="zh-CN" altLang="en-US" sz="800" b="1" dirty="0" smtClean="0">
                <a:solidFill>
                  <a:srgbClr val="FF0000"/>
                </a:solidFill>
                <a:ea typeface="宋体" charset="-122"/>
              </a:rPr>
              <a:t>死锁</a:t>
            </a:r>
            <a:r>
              <a:rPr lang="zh-CN" altLang="en-US" sz="800" b="1" dirty="0" smtClean="0">
                <a:solidFill>
                  <a:srgbClr val="2D2DB9"/>
                </a:solidFill>
                <a:ea typeface="宋体" charset="-122"/>
              </a:rPr>
              <a:t>；</a:t>
            </a:r>
          </a:p>
          <a:p>
            <a:r>
              <a:rPr lang="zh-CN" altLang="en-US" dirty="0" smtClean="0">
                <a:solidFill>
                  <a:srgbClr val="1A3868"/>
                </a:solidFill>
                <a:ea typeface="宋体" charset="-122"/>
                <a:cs typeface="Times New Roman" pitchFamily="18" charset="0"/>
              </a:rPr>
              <a:t>坚持计时器的值设置为重传时间值，如果第一个探测报文没有应答则再次发送，并将此值加倍和复位，直到增大到门限值通常设定为</a:t>
            </a:r>
            <a:r>
              <a:rPr lang="en-US" altLang="zh-CN" dirty="0" smtClean="0">
                <a:solidFill>
                  <a:srgbClr val="1A3868"/>
                </a:solidFill>
                <a:ea typeface="宋体" charset="-122"/>
                <a:cs typeface="Times New Roman" pitchFamily="18" charset="0"/>
              </a:rPr>
              <a:t>60</a:t>
            </a:r>
            <a:r>
              <a:rPr lang="zh-CN" altLang="en-US" dirty="0" smtClean="0">
                <a:solidFill>
                  <a:srgbClr val="1A3868"/>
                </a:solidFill>
                <a:ea typeface="宋体" charset="-122"/>
                <a:cs typeface="Times New Roman" pitchFamily="18" charset="0"/>
              </a:rPr>
              <a:t>秒，此后不再增大。</a:t>
            </a:r>
          </a:p>
          <a:p>
            <a:endParaRPr lang="zh-CN" altLang="en-US" sz="800" b="1" dirty="0" smtClean="0">
              <a:solidFill>
                <a:srgbClr val="2D2DB9"/>
              </a:solidFill>
              <a:ea typeface="宋体" charset="-122"/>
            </a:endParaRPr>
          </a:p>
          <a:p>
            <a:endParaRPr lang="zh-CN" altLang="en-US" dirty="0" smtClean="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r>
              <a:rPr lang="zh-CN" altLang="en-US" sz="1000" smtClean="0">
                <a:solidFill>
                  <a:srgbClr val="1A3868"/>
                </a:solidFill>
                <a:ea typeface="宋体" charset="-122"/>
                <a:cs typeface="Times New Roman" pitchFamily="18" charset="0"/>
              </a:rPr>
              <a:t>某段时间内对网络的某类资源要求过高。比如一条链路的带宽是</a:t>
            </a:r>
            <a:r>
              <a:rPr lang="en-US" altLang="zh-CN" sz="1000" smtClean="0">
                <a:solidFill>
                  <a:srgbClr val="1A3868"/>
                </a:solidFill>
                <a:ea typeface="宋体" charset="-122"/>
                <a:cs typeface="Times New Roman" pitchFamily="18" charset="0"/>
              </a:rPr>
              <a:t>2Mbps</a:t>
            </a:r>
            <a:r>
              <a:rPr lang="zh-CN" altLang="en-US" sz="1000" smtClean="0">
                <a:solidFill>
                  <a:srgbClr val="1A3868"/>
                </a:solidFill>
                <a:ea typeface="宋体" charset="-122"/>
                <a:cs typeface="Times New Roman" pitchFamily="18" charset="0"/>
              </a:rPr>
              <a:t>，而连接在这条链路上的计算机要求以</a:t>
            </a:r>
            <a:r>
              <a:rPr lang="en-US" altLang="zh-CN" sz="1000" smtClean="0">
                <a:solidFill>
                  <a:srgbClr val="1A3868"/>
                </a:solidFill>
                <a:ea typeface="宋体" charset="-122"/>
                <a:cs typeface="Times New Roman" pitchFamily="18" charset="0"/>
              </a:rPr>
              <a:t>10Mbps</a:t>
            </a:r>
            <a:r>
              <a:rPr lang="zh-CN" altLang="en-US" sz="1000" smtClean="0">
                <a:solidFill>
                  <a:srgbClr val="1A3868"/>
                </a:solidFill>
                <a:ea typeface="宋体" charset="-122"/>
                <a:cs typeface="Times New Roman" pitchFamily="18" charset="0"/>
              </a:rPr>
              <a:t>的速率发送数据。或者某个结点的缓存容量过小。</a:t>
            </a:r>
          </a:p>
          <a:p>
            <a:r>
              <a:rPr lang="zh-CN" altLang="en-US" sz="1000" smtClean="0">
                <a:solidFill>
                  <a:srgbClr val="1A3868"/>
                </a:solidFill>
                <a:ea typeface="宋体" charset="-122"/>
                <a:cs typeface="Times New Roman" pitchFamily="18" charset="0"/>
              </a:rPr>
              <a:t>可以升级链路带宽、改善结点缓存。成本问题、拥塞的瓶颈转移。</a:t>
            </a:r>
          </a:p>
          <a:p>
            <a:r>
              <a:rPr lang="zh-CN" altLang="en-US" sz="1000" smtClean="0">
                <a:solidFill>
                  <a:srgbClr val="1A3868"/>
                </a:solidFill>
                <a:ea typeface="宋体" charset="-122"/>
                <a:cs typeface="Times New Roman" pitchFamily="18" charset="0"/>
              </a:rPr>
              <a:t>报文的差错确认和重传会进一步加剧网络的拥塞。</a:t>
            </a:r>
          </a:p>
          <a:p>
            <a:endParaRPr lang="zh-CN" altLang="en-US" smtClean="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r>
              <a:rPr lang="zh-CN" altLang="en-US" smtClean="0">
                <a:ea typeface="宋体" charset="-122"/>
              </a:rPr>
              <a:t>没有采取拥塞控制时，开始阶段网络吞吐量随着网络负载的增加线性增长；出现轻度拥塞时，吞吐量的增长小于负载量的增加，当负载持续增加而吞吐量不变时，达到饱和状态。饱和之后（恶性循环），负载持续增加吞吐量减小，直至死锁。</a:t>
            </a:r>
            <a:r>
              <a:rPr lang="zh-CN" altLang="en-US" b="1" smtClean="0">
                <a:ea typeface="宋体" charset="-122"/>
              </a:rPr>
              <a:t>理想：一直线性增长，达到饱和点后吞吐量维持不变。</a:t>
            </a:r>
            <a:r>
              <a:rPr lang="zh-CN" altLang="en-US" smtClean="0">
                <a:ea typeface="宋体" charset="-122"/>
              </a:rPr>
              <a:t>实际：拥塞控制本身消耗一定的资源，吞吐量小于无拥塞控制，但是负载持续增长时，</a:t>
            </a:r>
            <a:r>
              <a:rPr kumimoji="0" lang="zh-CN" altLang="en-US" smtClean="0">
                <a:solidFill>
                  <a:srgbClr val="1A3868"/>
                </a:solidFill>
                <a:ea typeface="宋体" charset="-122"/>
              </a:rPr>
              <a:t>通过限制进入网络的报文或丢弃部分报文，使吞吐量逐渐增长，不会出现下降和死锁。</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r>
              <a:rPr lang="zh-CN" altLang="en-US" smtClean="0">
                <a:ea typeface="宋体" charset="-122"/>
              </a:rPr>
              <a:t>如何</a:t>
            </a:r>
            <a:r>
              <a:rPr lang="zh-CN" altLang="en-US" sz="1000" smtClean="0">
                <a:solidFill>
                  <a:srgbClr val="C00000"/>
                </a:solidFill>
                <a:ea typeface="宋体" charset="-122"/>
                <a:cs typeface="Times New Roman" pitchFamily="18" charset="0"/>
              </a:rPr>
              <a:t>根据网络拥塞情况确定的窗口值。</a:t>
            </a:r>
          </a:p>
          <a:p>
            <a:endParaRPr lang="zh-CN" altLang="en-US" smtClean="0">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1C556FE-AAF5-4825-B70B-8F1FC5FD2F94}" type="slidenum">
              <a:rPr lang="en-US" altLang="zh-CN" sz="1200" b="0" u="none">
                <a:solidFill>
                  <a:schemeClr val="tx1"/>
                </a:solidFill>
                <a:latin typeface="Arial" charset="0"/>
                <a:ea typeface="宋体" charset="-122"/>
              </a:rPr>
              <a:pPr algn="r"/>
              <a:t>10</a:t>
            </a:fld>
            <a:endParaRPr lang="en-US" altLang="zh-CN" sz="1200" b="0" u="none">
              <a:solidFill>
                <a:schemeClr val="tx1"/>
              </a:solidFill>
              <a:latin typeface="Arial" charset="0"/>
              <a:ea typeface="宋体" charset="-122"/>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685800" y="4343400"/>
            <a:ext cx="5486400" cy="4114800"/>
          </a:xfrm>
          <a:noFill/>
          <a:ln/>
        </p:spPr>
        <p:txBody>
          <a:bodyPr/>
          <a:lstStyle/>
          <a:p>
            <a:r>
              <a:rPr lang="zh-CN" altLang="en-US" b="1" smtClean="0">
                <a:solidFill>
                  <a:srgbClr val="FF3300"/>
                </a:solidFill>
                <a:ea typeface="宋体" charset="-122"/>
                <a:cs typeface="Times New Roman" pitchFamily="18" charset="0"/>
              </a:rPr>
              <a:t>发送方控制拥塞窗口的原则是</a:t>
            </a:r>
            <a:r>
              <a:rPr lang="zh-CN" altLang="en-US" b="1" smtClean="0">
                <a:solidFill>
                  <a:srgbClr val="2D2DB9"/>
                </a:solidFill>
                <a:ea typeface="宋体" charset="-122"/>
                <a:cs typeface="Times New Roman" pitchFamily="18" charset="0"/>
              </a:rPr>
              <a:t>：只要网络没有出现拥塞，拥塞窗口就再增大一些，以便把更多的报文段发送出去。但只要网络出现拥塞，拥塞窗口就减小一些，以减少注入到网络中的报文段数。</a:t>
            </a:r>
          </a:p>
          <a:p>
            <a:r>
              <a:rPr lang="zh-CN" altLang="en-US" smtClean="0">
                <a:solidFill>
                  <a:srgbClr val="2D2DB9"/>
                </a:solidFill>
                <a:ea typeface="宋体" charset="-122"/>
                <a:cs typeface="Times New Roman" pitchFamily="18" charset="0"/>
              </a:rPr>
              <a:t>网络中传输的分组总量较大，超过路由器的接收能力。</a:t>
            </a:r>
            <a:endParaRPr lang="zh-CN" altLang="zh-CN" smtClean="0">
              <a:solidFill>
                <a:srgbClr val="2D2DB9"/>
              </a:solidFill>
              <a:ea typeface="宋体" charset="-122"/>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C27C45A-9C2F-42B8-AFFF-F6C47953C46A}" type="slidenum">
              <a:rPr lang="en-US" altLang="zh-CN" sz="1200" b="0" u="none">
                <a:solidFill>
                  <a:schemeClr val="tx1"/>
                </a:solidFill>
                <a:latin typeface="Arial" charset="0"/>
                <a:ea typeface="宋体" charset="-122"/>
              </a:rPr>
              <a:pPr algn="r"/>
              <a:t>11</a:t>
            </a:fld>
            <a:endParaRPr lang="en-US" altLang="zh-CN" sz="1200" b="0" u="none">
              <a:solidFill>
                <a:schemeClr val="tx1"/>
              </a:solidFill>
              <a:latin typeface="Arial" charset="0"/>
              <a:ea typeface="宋体" charset="-122"/>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685800" y="4343400"/>
            <a:ext cx="5486400" cy="4114800"/>
          </a:xfrm>
          <a:noFill/>
          <a:ln/>
        </p:spPr>
        <p:txBody>
          <a:bodyPr/>
          <a:lstStyle/>
          <a:p>
            <a:pPr marL="0" marR="0" indent="0" algn="just" defTabSz="914400" rtl="0" eaLnBrk="0" fontAlgn="base" latinLnBrk="0" hangingPunct="0">
              <a:lnSpc>
                <a:spcPct val="100000"/>
              </a:lnSpc>
              <a:spcBef>
                <a:spcPct val="10000"/>
              </a:spcBef>
              <a:spcAft>
                <a:spcPct val="0"/>
              </a:spcAft>
              <a:buClr>
                <a:srgbClr val="0000CC"/>
              </a:buClr>
              <a:buSzPct val="80000"/>
              <a:buFont typeface="Wingdings" pitchFamily="2" charset="2"/>
              <a:buNone/>
              <a:tabLst/>
              <a:defRPr/>
            </a:pPr>
            <a:r>
              <a:rPr lang="zh-CN" altLang="en-US" sz="1400" dirty="0" smtClean="0">
                <a:solidFill>
                  <a:srgbClr val="1A3868"/>
                </a:solidFill>
                <a:ea typeface="宋体" charset="-122"/>
                <a:cs typeface="Times New Roman" pitchFamily="18" charset="0"/>
              </a:rPr>
              <a:t>在主机刚刚开始发送报文段时可先设置拥塞窗口 </a:t>
            </a:r>
            <a:r>
              <a:rPr lang="en-US" altLang="zh-CN" sz="1400" dirty="0" err="1" smtClean="0">
                <a:solidFill>
                  <a:srgbClr val="1A3868"/>
                </a:solidFill>
                <a:ea typeface="宋体" charset="-122"/>
                <a:cs typeface="Times New Roman" pitchFamily="18" charset="0"/>
              </a:rPr>
              <a:t>cwnd</a:t>
            </a:r>
            <a:r>
              <a:rPr lang="en-US" altLang="zh-CN" sz="1400" dirty="0" smtClean="0">
                <a:solidFill>
                  <a:srgbClr val="1A3868"/>
                </a:solidFill>
                <a:ea typeface="宋体" charset="-122"/>
                <a:cs typeface="Times New Roman" pitchFamily="18" charset="0"/>
              </a:rPr>
              <a:t> = 1</a:t>
            </a:r>
            <a:r>
              <a:rPr lang="zh-CN" altLang="en-US" sz="1400" dirty="0" smtClean="0">
                <a:solidFill>
                  <a:srgbClr val="1A3868"/>
                </a:solidFill>
                <a:ea typeface="宋体" charset="-122"/>
                <a:cs typeface="Times New Roman" pitchFamily="18" charset="0"/>
              </a:rPr>
              <a:t>，即一个最大报文段 </a:t>
            </a:r>
            <a:r>
              <a:rPr lang="en-US" altLang="zh-CN" sz="1400" dirty="0" smtClean="0">
                <a:solidFill>
                  <a:srgbClr val="1A3868"/>
                </a:solidFill>
                <a:ea typeface="宋体" charset="-122"/>
                <a:cs typeface="Times New Roman" pitchFamily="18" charset="0"/>
              </a:rPr>
              <a:t>MSS </a:t>
            </a:r>
            <a:r>
              <a:rPr lang="zh-CN" altLang="en-US" sz="1400" dirty="0" smtClean="0">
                <a:solidFill>
                  <a:srgbClr val="1A3868"/>
                </a:solidFill>
                <a:ea typeface="宋体" charset="-122"/>
                <a:cs typeface="Times New Roman" pitchFamily="18" charset="0"/>
              </a:rPr>
              <a:t>的数值</a:t>
            </a:r>
            <a:r>
              <a:rPr lang="zh-CN" altLang="en-US" sz="1400" dirty="0" smtClean="0">
                <a:solidFill>
                  <a:srgbClr val="1A3868"/>
                </a:solidFill>
                <a:ea typeface="宋体" charset="-122"/>
                <a:cs typeface="Times New Roman" pitchFamily="18" charset="0"/>
              </a:rPr>
              <a:t>。</a:t>
            </a:r>
            <a:r>
              <a:rPr lang="en-US" altLang="zh-CN" sz="1400" kern="1200" dirty="0" smtClean="0">
                <a:solidFill>
                  <a:srgbClr val="1A3868"/>
                </a:solidFill>
                <a:latin typeface="Times New Roman" pitchFamily="18" charset="0"/>
                <a:ea typeface="微软雅黑" pitchFamily="34" charset="-122"/>
                <a:cs typeface="Times New Roman" pitchFamily="18" charset="0"/>
              </a:rPr>
              <a:t>MSS</a:t>
            </a:r>
            <a:r>
              <a:rPr lang="zh-CN" altLang="en-US" sz="1400" kern="1200" dirty="0" smtClean="0">
                <a:solidFill>
                  <a:srgbClr val="1A3868"/>
                </a:solidFill>
                <a:latin typeface="Times New Roman" pitchFamily="18" charset="0"/>
                <a:ea typeface="微软雅黑" pitchFamily="34" charset="-122"/>
                <a:cs typeface="Times New Roman" pitchFamily="18" charset="0"/>
              </a:rPr>
              <a:t>是</a:t>
            </a:r>
            <a:r>
              <a:rPr lang="en-US" altLang="zh-CN" sz="1400" kern="1200" dirty="0" smtClean="0">
                <a:solidFill>
                  <a:srgbClr val="1A3868"/>
                </a:solidFill>
                <a:latin typeface="Times New Roman" pitchFamily="18" charset="0"/>
                <a:ea typeface="微软雅黑" pitchFamily="34" charset="-122"/>
                <a:cs typeface="Times New Roman" pitchFamily="18" charset="0"/>
              </a:rPr>
              <a:t>TCP</a:t>
            </a:r>
            <a:r>
              <a:rPr lang="zh-CN" altLang="en-US" sz="1400" kern="1200" dirty="0" smtClean="0">
                <a:solidFill>
                  <a:srgbClr val="1A3868"/>
                </a:solidFill>
                <a:latin typeface="Times New Roman" pitchFamily="18" charset="0"/>
                <a:ea typeface="微软雅黑" pitchFamily="34" charset="-122"/>
                <a:cs typeface="Times New Roman" pitchFamily="18" charset="0"/>
              </a:rPr>
              <a:t>报文中数据部分的最大字节数的限定值，不包括报头长度。</a:t>
            </a:r>
          </a:p>
          <a:p>
            <a:pPr algn="just">
              <a:spcBef>
                <a:spcPct val="10000"/>
              </a:spcBef>
              <a:buClr>
                <a:srgbClr val="0000CC"/>
              </a:buClr>
              <a:buSzPct val="80000"/>
              <a:buFont typeface="Wingdings" pitchFamily="2" charset="2"/>
              <a:buNone/>
            </a:pPr>
            <a:r>
              <a:rPr lang="zh-CN" altLang="en-US" sz="1400" dirty="0" smtClean="0">
                <a:solidFill>
                  <a:srgbClr val="1A3868"/>
                </a:solidFill>
                <a:ea typeface="宋体" charset="-122"/>
                <a:cs typeface="Times New Roman" pitchFamily="18" charset="0"/>
              </a:rPr>
              <a:t>第一</a:t>
            </a:r>
            <a:r>
              <a:rPr lang="zh-CN" altLang="en-US" sz="1400" dirty="0" smtClean="0">
                <a:solidFill>
                  <a:srgbClr val="1A3868"/>
                </a:solidFill>
                <a:ea typeface="宋体" charset="-122"/>
                <a:cs typeface="Times New Roman" pitchFamily="18" charset="0"/>
              </a:rPr>
              <a:t>个往返后，设为</a:t>
            </a:r>
            <a:r>
              <a:rPr lang="en-US" altLang="zh-CN" sz="1400" dirty="0" smtClean="0">
                <a:solidFill>
                  <a:srgbClr val="1A3868"/>
                </a:solidFill>
                <a:ea typeface="宋体" charset="-122"/>
                <a:cs typeface="Times New Roman" pitchFamily="18" charset="0"/>
              </a:rPr>
              <a:t>2</a:t>
            </a:r>
            <a:r>
              <a:rPr lang="zh-CN" altLang="en-US" sz="1400" dirty="0" smtClean="0">
                <a:solidFill>
                  <a:srgbClr val="1A3868"/>
                </a:solidFill>
                <a:ea typeface="宋体" charset="-122"/>
                <a:cs typeface="Times New Roman" pitchFamily="18" charset="0"/>
              </a:rPr>
              <a:t>；第二个往返后，设为</a:t>
            </a:r>
            <a:r>
              <a:rPr lang="en-US" altLang="zh-CN" sz="1400" dirty="0" smtClean="0">
                <a:solidFill>
                  <a:srgbClr val="1A3868"/>
                </a:solidFill>
                <a:ea typeface="宋体" charset="-122"/>
                <a:cs typeface="Times New Roman" pitchFamily="18" charset="0"/>
              </a:rPr>
              <a:t>4</a:t>
            </a:r>
            <a:r>
              <a:rPr lang="zh-CN" altLang="en-US" sz="1400" dirty="0" smtClean="0">
                <a:solidFill>
                  <a:srgbClr val="1A3868"/>
                </a:solidFill>
                <a:ea typeface="宋体" charset="-122"/>
                <a:cs typeface="Times New Roman" pitchFamily="18" charset="0"/>
              </a:rPr>
              <a:t>。</a:t>
            </a:r>
          </a:p>
          <a:p>
            <a:endParaRPr lang="zh-CN" altLang="zh-CN" dirty="0" smtClean="0">
              <a:ea typeface="宋体"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a:buClr>
                <a:srgbClr val="0000CC"/>
              </a:buClr>
              <a:buSzPct val="80000"/>
              <a:buFont typeface="Wingdings" pitchFamily="2" charset="2"/>
              <a:buNone/>
            </a:pPr>
            <a:r>
              <a:rPr lang="zh-CN" altLang="en-US" b="1" smtClean="0">
                <a:ea typeface="宋体" charset="-122"/>
              </a:rPr>
              <a:t>使用慢开始算法后，每经过一个</a:t>
            </a:r>
            <a:r>
              <a:rPr lang="zh-CN" altLang="en-US" b="1" smtClean="0">
                <a:solidFill>
                  <a:srgbClr val="6600FF"/>
                </a:solidFill>
                <a:ea typeface="宋体" charset="-122"/>
              </a:rPr>
              <a:t>传输轮次</a:t>
            </a:r>
            <a:r>
              <a:rPr lang="zh-CN" altLang="en-US" b="1" smtClean="0">
                <a:ea typeface="宋体" charset="-122"/>
              </a:rPr>
              <a:t>，拥塞窗口 </a:t>
            </a:r>
            <a:r>
              <a:rPr lang="en-US" altLang="zh-CN" b="1" smtClean="0">
                <a:ea typeface="宋体" charset="-122"/>
              </a:rPr>
              <a:t>cwnd </a:t>
            </a:r>
            <a:r>
              <a:rPr lang="zh-CN" altLang="en-US" b="1" smtClean="0">
                <a:ea typeface="宋体" charset="-122"/>
              </a:rPr>
              <a:t>就加倍。 </a:t>
            </a:r>
          </a:p>
          <a:p>
            <a:endParaRPr lang="zh-CN" altLang="en-US"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3312"/>
          </a:xfrm>
        </p:spPr>
        <p:txBody>
          <a:bodyPr/>
          <a:lstStyle/>
          <a:p>
            <a:r>
              <a:rPr lang="zh-CN" altLang="en-US"/>
              <a:t>单击此处编辑母版标题样式</a:t>
            </a:r>
          </a:p>
        </p:txBody>
      </p:sp>
      <p:sp>
        <p:nvSpPr>
          <p:cNvPr id="3" name="副标题 2"/>
          <p:cNvSpPr>
            <a:spLocks noGrp="1"/>
          </p:cNvSpPr>
          <p:nvPr>
            <p:ph type="subTitle" idx="1"/>
          </p:nvPr>
        </p:nvSpPr>
        <p:spPr>
          <a:xfrm>
            <a:off x="1371600" y="2916238"/>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108575" y="428625"/>
            <a:ext cx="1606550" cy="414496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285750" y="428625"/>
            <a:ext cx="4670425" cy="414496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3312"/>
          </a:xfrm>
        </p:spPr>
        <p:txBody>
          <a:bodyPr/>
          <a:lstStyle/>
          <a:p>
            <a:r>
              <a:rPr lang="zh-CN" altLang="en-US"/>
              <a:t>单击此处编辑母版标题样式</a:t>
            </a:r>
          </a:p>
        </p:txBody>
      </p:sp>
      <p:sp>
        <p:nvSpPr>
          <p:cNvPr id="3" name="副标题 2"/>
          <p:cNvSpPr>
            <a:spLocks noGrp="1"/>
          </p:cNvSpPr>
          <p:nvPr>
            <p:ph type="subTitle" idx="1"/>
          </p:nvPr>
        </p:nvSpPr>
        <p:spPr>
          <a:xfrm>
            <a:off x="1371600" y="2916238"/>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Rectangle 4"/>
          <p:cNvSpPr>
            <a:spLocks noGrp="1" noChangeArrowheads="1"/>
          </p:cNvSpPr>
          <p:nvPr>
            <p:ph type="ftr" sz="quarter" idx="10"/>
          </p:nvPr>
        </p:nvSpPr>
        <p:spPr>
          <a:ln/>
        </p:spPr>
        <p:txBody>
          <a:bodyPr/>
          <a:lstStyle>
            <a:lvl1pPr>
              <a:defRPr/>
            </a:lvl1pPr>
          </a:lstStyle>
          <a:p>
            <a:pPr>
              <a:defRPr/>
            </a:pPr>
            <a:fld id="{F9C50F2E-17CF-45A1-9D95-78DAE4F4E826}" type="slidenum">
              <a:rPr lang="zh-CN" altLang="en-US"/>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ftr" sz="quarter" idx="10"/>
          </p:nvPr>
        </p:nvSpPr>
        <p:spPr>
          <a:ln/>
        </p:spPr>
        <p:txBody>
          <a:bodyPr/>
          <a:lstStyle>
            <a:lvl1pPr>
              <a:defRPr/>
            </a:lvl1pPr>
          </a:lstStyle>
          <a:p>
            <a:pPr>
              <a:defRPr/>
            </a:pPr>
            <a:fld id="{6866A7E7-C71A-4145-9C60-67C0E4009D2C}" type="slidenum">
              <a:rPr lang="zh-CN" altLang="en-US"/>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763"/>
            <a:ext cx="7772400" cy="102076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1225"/>
            <a:ext cx="7772400" cy="1125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4"/>
          <p:cNvSpPr>
            <a:spLocks noGrp="1" noChangeArrowheads="1"/>
          </p:cNvSpPr>
          <p:nvPr>
            <p:ph type="ftr" sz="quarter" idx="10"/>
          </p:nvPr>
        </p:nvSpPr>
        <p:spPr>
          <a:ln/>
        </p:spPr>
        <p:txBody>
          <a:bodyPr/>
          <a:lstStyle>
            <a:lvl1pPr>
              <a:defRPr/>
            </a:lvl1pPr>
          </a:lstStyle>
          <a:p>
            <a:pPr>
              <a:defRPr/>
            </a:pPr>
            <a:fld id="{FF47DEB6-7A0F-4C0F-AECB-ACA87791AD37}" type="slidenum">
              <a:rPr lang="zh-CN" altLang="en-US"/>
              <a:pPr>
                <a:defRPr/>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57188" y="1485900"/>
            <a:ext cx="3101975" cy="3087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611563" y="1485900"/>
            <a:ext cx="3103562" cy="3087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p:cNvSpPr>
            <a:spLocks noGrp="1" noChangeArrowheads="1"/>
          </p:cNvSpPr>
          <p:nvPr>
            <p:ph type="ftr" sz="quarter" idx="10"/>
          </p:nvPr>
        </p:nvSpPr>
        <p:spPr>
          <a:ln/>
        </p:spPr>
        <p:txBody>
          <a:bodyPr/>
          <a:lstStyle>
            <a:lvl1pPr>
              <a:defRPr/>
            </a:lvl1pPr>
          </a:lstStyle>
          <a:p>
            <a:pPr>
              <a:defRPr/>
            </a:pPr>
            <a:fld id="{16C7446E-A118-407E-95CF-DBD8DFFE5A11}" type="slidenum">
              <a:rPr lang="zh-CN" altLang="en-US"/>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950"/>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1631950"/>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p:cNvSpPr>
            <a:spLocks noGrp="1" noChangeArrowheads="1"/>
          </p:cNvSpPr>
          <p:nvPr>
            <p:ph type="ftr" sz="quarter" idx="10"/>
          </p:nvPr>
        </p:nvSpPr>
        <p:spPr>
          <a:ln/>
        </p:spPr>
        <p:txBody>
          <a:bodyPr/>
          <a:lstStyle>
            <a:lvl1pPr>
              <a:defRPr/>
            </a:lvl1pPr>
          </a:lstStyle>
          <a:p>
            <a:pPr>
              <a:defRPr/>
            </a:pPr>
            <a:fld id="{C8925199-50DC-46FD-A5ED-7A6F9CF0EBFB}" type="slidenum">
              <a:rPr lang="zh-CN" altLang="en-US"/>
              <a:pPr>
                <a:defRPr/>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p:cNvSpPr>
            <a:spLocks noGrp="1" noChangeArrowheads="1"/>
          </p:cNvSpPr>
          <p:nvPr>
            <p:ph type="ftr" sz="quarter" idx="10"/>
          </p:nvPr>
        </p:nvSpPr>
        <p:spPr>
          <a:ln/>
        </p:spPr>
        <p:txBody>
          <a:bodyPr/>
          <a:lstStyle>
            <a:lvl1pPr>
              <a:defRPr/>
            </a:lvl1pPr>
          </a:lstStyle>
          <a:p>
            <a:pPr>
              <a:defRPr/>
            </a:pPr>
            <a:fld id="{2EE1A176-A4DF-4030-B9DC-DBA99073ED63}" type="slidenum">
              <a:rPr lang="zh-CN" altLang="en-US"/>
              <a:pPr>
                <a:defRPr/>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78F7C87C-95C2-4615-827D-CEED90BCCB51}" type="slidenum">
              <a:rPr lang="zh-CN" altLang="en-US"/>
              <a:pPr>
                <a:defRPr/>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p:cNvSpPr>
            <a:spLocks noGrp="1" noChangeArrowheads="1"/>
          </p:cNvSpPr>
          <p:nvPr>
            <p:ph type="ftr" sz="quarter" idx="10"/>
          </p:nvPr>
        </p:nvSpPr>
        <p:spPr>
          <a:ln/>
        </p:spPr>
        <p:txBody>
          <a:bodyPr/>
          <a:lstStyle>
            <a:lvl1pPr>
              <a:defRPr/>
            </a:lvl1pPr>
          </a:lstStyle>
          <a:p>
            <a:pPr>
              <a:defRPr/>
            </a:pPr>
            <a:fld id="{632E97AF-32AF-457B-ABBD-FF3C1C152DCC}"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2038"/>
            <a:ext cx="5486400" cy="425450"/>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7488"/>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p:cNvSpPr>
            <a:spLocks noGrp="1" noChangeArrowheads="1"/>
          </p:cNvSpPr>
          <p:nvPr>
            <p:ph type="ftr" sz="quarter" idx="10"/>
          </p:nvPr>
        </p:nvSpPr>
        <p:spPr>
          <a:ln/>
        </p:spPr>
        <p:txBody>
          <a:bodyPr/>
          <a:lstStyle>
            <a:lvl1pPr>
              <a:defRPr/>
            </a:lvl1pPr>
          </a:lstStyle>
          <a:p>
            <a:pPr>
              <a:defRPr/>
            </a:pPr>
            <a:fld id="{C3BF6C4E-5C62-436B-BF1D-2E7F0774888A}" type="slidenum">
              <a:rPr lang="zh-CN" altLang="en-US"/>
              <a:pPr>
                <a:defRPr/>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ftr" sz="quarter" idx="10"/>
          </p:nvPr>
        </p:nvSpPr>
        <p:spPr>
          <a:ln/>
        </p:spPr>
        <p:txBody>
          <a:bodyPr/>
          <a:lstStyle>
            <a:lvl1pPr>
              <a:defRPr/>
            </a:lvl1pPr>
          </a:lstStyle>
          <a:p>
            <a:pPr>
              <a:defRPr/>
            </a:pPr>
            <a:fld id="{3C052510-79AF-4A48-BB10-D7DE5FD7E8AE}" type="slidenum">
              <a:rPr lang="zh-CN" altLang="en-US"/>
              <a:pPr>
                <a:defRPr/>
              </a:pPr>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108575" y="428625"/>
            <a:ext cx="1606550" cy="414496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285750" y="428625"/>
            <a:ext cx="4670425" cy="414496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p:cNvSpPr>
            <a:spLocks noGrp="1" noChangeArrowheads="1"/>
          </p:cNvSpPr>
          <p:nvPr>
            <p:ph type="ftr" sz="quarter" idx="10"/>
          </p:nvPr>
        </p:nvSpPr>
        <p:spPr>
          <a:ln/>
        </p:spPr>
        <p:txBody>
          <a:bodyPr/>
          <a:lstStyle>
            <a:lvl1pPr>
              <a:defRPr/>
            </a:lvl1pPr>
          </a:lstStyle>
          <a:p>
            <a:pPr>
              <a:defRPr/>
            </a:pPr>
            <a:fld id="{FAE9F266-F702-4768-8856-898C8E56F428}" type="slidenum">
              <a:rPr lang="zh-CN" altLang="en-US"/>
              <a:pPr>
                <a:defRPr/>
              </a:pPr>
              <a:t>‹#›</a:t>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3312"/>
          </a:xfrm>
        </p:spPr>
        <p:txBody>
          <a:bodyPr/>
          <a:lstStyle/>
          <a:p>
            <a:r>
              <a:rPr lang="zh-CN" altLang="en-US"/>
              <a:t>单击此处编辑母版标题样式</a:t>
            </a:r>
          </a:p>
        </p:txBody>
      </p:sp>
      <p:sp>
        <p:nvSpPr>
          <p:cNvPr id="3" name="副标题 2"/>
          <p:cNvSpPr>
            <a:spLocks noGrp="1"/>
          </p:cNvSpPr>
          <p:nvPr>
            <p:ph type="subTitle" idx="1"/>
          </p:nvPr>
        </p:nvSpPr>
        <p:spPr>
          <a:xfrm>
            <a:off x="1371600" y="2916238"/>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763"/>
            <a:ext cx="7772400" cy="102076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1225"/>
            <a:ext cx="7772400" cy="1125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57188" y="1485900"/>
            <a:ext cx="3101975" cy="3087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611563" y="1485900"/>
            <a:ext cx="3103562" cy="3087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950"/>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1631950"/>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763"/>
            <a:ext cx="7772400" cy="102076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1225"/>
            <a:ext cx="7772400" cy="1125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2038"/>
            <a:ext cx="5486400" cy="425450"/>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7488"/>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108575" y="428625"/>
            <a:ext cx="1606550" cy="414496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285750" y="428625"/>
            <a:ext cx="4670425" cy="414496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57188" y="1485900"/>
            <a:ext cx="3101975" cy="3087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611563" y="1485900"/>
            <a:ext cx="3103562" cy="3087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950"/>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1631950"/>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2038"/>
            <a:ext cx="5486400" cy="425450"/>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7488"/>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5750" y="428625"/>
            <a:ext cx="6429375"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一级标题</a:t>
            </a:r>
          </a:p>
        </p:txBody>
      </p:sp>
      <p:sp>
        <p:nvSpPr>
          <p:cNvPr id="1027" name="Rectangle 3"/>
          <p:cNvSpPr>
            <a:spLocks noGrp="1" noChangeArrowheads="1"/>
          </p:cNvSpPr>
          <p:nvPr>
            <p:ph type="body" idx="1"/>
          </p:nvPr>
        </p:nvSpPr>
        <p:spPr bwMode="auto">
          <a:xfrm>
            <a:off x="357188" y="1485900"/>
            <a:ext cx="6357937" cy="3087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二级标题</a:t>
            </a:r>
            <a:endParaRPr lang="en-US" altLang="zh-CN" smtClean="0"/>
          </a:p>
          <a:p>
            <a:pPr lvl="1"/>
            <a:r>
              <a:rPr lang="zh-CN" altLang="en-US" smtClean="0"/>
              <a:t>三级标题</a:t>
            </a:r>
          </a:p>
          <a:p>
            <a:pPr lvl="2"/>
            <a:r>
              <a:rPr lang="zh-CN" altLang="en-US" smtClean="0"/>
              <a:t>四级标题</a:t>
            </a:r>
          </a:p>
          <a:p>
            <a:pPr lvl="3"/>
            <a:r>
              <a:rPr lang="zh-CN" altLang="en-US" smtClean="0"/>
              <a:t>五级标题</a:t>
            </a:r>
          </a:p>
          <a:p>
            <a:pPr lvl="4"/>
            <a:r>
              <a:rPr lang="zh-CN" altLang="en-US" smtClean="0"/>
              <a:t>六级标题</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dt="0"/>
  <p:txStyles>
    <p:titleStyle>
      <a:lvl1pPr algn="ctr" rtl="0" eaLnBrk="0" fontAlgn="base" hangingPunct="0">
        <a:spcBef>
          <a:spcPct val="0"/>
        </a:spcBef>
        <a:spcAft>
          <a:spcPct val="0"/>
        </a:spcAft>
        <a:defRPr sz="2800" b="1">
          <a:solidFill>
            <a:srgbClr val="194D19"/>
          </a:solidFill>
          <a:latin typeface="+mj-lt"/>
          <a:ea typeface="+mj-ea"/>
          <a:cs typeface="+mj-cs"/>
        </a:defRPr>
      </a:lvl1pPr>
      <a:lvl2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2pPr>
      <a:lvl3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3pPr>
      <a:lvl4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4pPr>
      <a:lvl5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5pPr>
      <a:lvl6pPr marL="4572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6pPr>
      <a:lvl7pPr marL="9144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7pPr>
      <a:lvl8pPr marL="13716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8pPr>
      <a:lvl9pPr marL="18288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9pPr>
    </p:titleStyle>
    <p:bodyStyle>
      <a:lvl1pPr marL="342900" indent="-342900" algn="l" rtl="0" eaLnBrk="0" fontAlgn="base" hangingPunct="0">
        <a:spcBef>
          <a:spcPct val="20000"/>
        </a:spcBef>
        <a:spcAft>
          <a:spcPct val="0"/>
        </a:spcAft>
        <a:buChar char="•"/>
        <a:defRPr sz="2400">
          <a:solidFill>
            <a:srgbClr val="267326"/>
          </a:solidFill>
          <a:latin typeface="+mn-lt"/>
          <a:ea typeface="+mn-ea"/>
          <a:cs typeface="+mn-cs"/>
        </a:defRPr>
      </a:lvl1pPr>
      <a:lvl2pPr marL="742950" indent="-285750" algn="l" rtl="0" eaLnBrk="0" fontAlgn="base" hangingPunct="0">
        <a:spcBef>
          <a:spcPct val="20000"/>
        </a:spcBef>
        <a:spcAft>
          <a:spcPct val="0"/>
        </a:spcAft>
        <a:buChar char="–"/>
        <a:defRPr sz="2000">
          <a:solidFill>
            <a:srgbClr val="267326"/>
          </a:solidFill>
          <a:latin typeface="+mn-lt"/>
          <a:ea typeface="+mn-ea"/>
        </a:defRPr>
      </a:lvl2pPr>
      <a:lvl3pPr marL="1143000" indent="-228600" algn="l" rtl="0" eaLnBrk="0" fontAlgn="base" hangingPunct="0">
        <a:spcBef>
          <a:spcPct val="20000"/>
        </a:spcBef>
        <a:spcAft>
          <a:spcPct val="0"/>
        </a:spcAft>
        <a:buChar char="•"/>
        <a:defRPr sz="2000">
          <a:solidFill>
            <a:srgbClr val="267326"/>
          </a:solidFill>
          <a:latin typeface="+mn-lt"/>
          <a:ea typeface="+mn-ea"/>
        </a:defRPr>
      </a:lvl3pPr>
      <a:lvl4pPr marL="1600200" indent="-228600" algn="l" rtl="0" eaLnBrk="0" fontAlgn="base" hangingPunct="0">
        <a:spcBef>
          <a:spcPct val="20000"/>
        </a:spcBef>
        <a:spcAft>
          <a:spcPct val="0"/>
        </a:spcAft>
        <a:buChar char="–"/>
        <a:defRPr sz="2000">
          <a:solidFill>
            <a:srgbClr val="267326"/>
          </a:solidFill>
          <a:latin typeface="+mn-lt"/>
          <a:ea typeface="+mn-ea"/>
        </a:defRPr>
      </a:lvl4pPr>
      <a:lvl5pPr marL="2057400" indent="-228600" algn="l" rtl="0" eaLnBrk="0" fontAlgn="base" hangingPunct="0">
        <a:spcBef>
          <a:spcPct val="20000"/>
        </a:spcBef>
        <a:spcAft>
          <a:spcPct val="0"/>
        </a:spcAft>
        <a:buChar char="»"/>
        <a:defRPr sz="2000">
          <a:solidFill>
            <a:srgbClr val="267326"/>
          </a:solidFill>
          <a:latin typeface="+mn-lt"/>
          <a:ea typeface="+mn-ea"/>
        </a:defRPr>
      </a:lvl5pPr>
      <a:lvl6pPr marL="2514600" indent="-228600" algn="l" rtl="0" eaLnBrk="0" fontAlgn="base" hangingPunct="0">
        <a:spcBef>
          <a:spcPct val="20000"/>
        </a:spcBef>
        <a:spcAft>
          <a:spcPct val="0"/>
        </a:spcAft>
        <a:buChar char="»"/>
        <a:defRPr sz="2000">
          <a:solidFill>
            <a:srgbClr val="267326"/>
          </a:solidFill>
          <a:latin typeface="+mn-lt"/>
          <a:ea typeface="+mn-ea"/>
        </a:defRPr>
      </a:lvl6pPr>
      <a:lvl7pPr marL="2971800" indent="-228600" algn="l" rtl="0" eaLnBrk="0" fontAlgn="base" hangingPunct="0">
        <a:spcBef>
          <a:spcPct val="20000"/>
        </a:spcBef>
        <a:spcAft>
          <a:spcPct val="0"/>
        </a:spcAft>
        <a:buChar char="»"/>
        <a:defRPr sz="2000">
          <a:solidFill>
            <a:srgbClr val="267326"/>
          </a:solidFill>
          <a:latin typeface="+mn-lt"/>
          <a:ea typeface="+mn-ea"/>
        </a:defRPr>
      </a:lvl7pPr>
      <a:lvl8pPr marL="3429000" indent="-228600" algn="l" rtl="0" eaLnBrk="0" fontAlgn="base" hangingPunct="0">
        <a:spcBef>
          <a:spcPct val="20000"/>
        </a:spcBef>
        <a:spcAft>
          <a:spcPct val="0"/>
        </a:spcAft>
        <a:buChar char="»"/>
        <a:defRPr sz="2000">
          <a:solidFill>
            <a:srgbClr val="267326"/>
          </a:solidFill>
          <a:latin typeface="+mn-lt"/>
          <a:ea typeface="+mn-ea"/>
        </a:defRPr>
      </a:lvl8pPr>
      <a:lvl9pPr marL="3886200" indent="-228600" algn="l" rtl="0" eaLnBrk="0" fontAlgn="base" hangingPunct="0">
        <a:spcBef>
          <a:spcPct val="20000"/>
        </a:spcBef>
        <a:spcAft>
          <a:spcPct val="0"/>
        </a:spcAft>
        <a:buChar char="»"/>
        <a:defRPr sz="2000">
          <a:solidFill>
            <a:srgbClr val="267326"/>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285750" y="428625"/>
            <a:ext cx="6429375"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一级标题</a:t>
            </a:r>
          </a:p>
        </p:txBody>
      </p:sp>
      <p:sp>
        <p:nvSpPr>
          <p:cNvPr id="13315" name="Rectangle 3"/>
          <p:cNvSpPr>
            <a:spLocks noGrp="1" noChangeArrowheads="1"/>
          </p:cNvSpPr>
          <p:nvPr>
            <p:ph type="body" idx="1"/>
          </p:nvPr>
        </p:nvSpPr>
        <p:spPr bwMode="auto">
          <a:xfrm>
            <a:off x="357188" y="1485900"/>
            <a:ext cx="6357937" cy="3087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二级标题</a:t>
            </a:r>
            <a:endParaRPr lang="en-US" altLang="zh-CN" smtClean="0"/>
          </a:p>
          <a:p>
            <a:pPr lvl="1"/>
            <a:r>
              <a:rPr lang="zh-CN" altLang="en-US" smtClean="0"/>
              <a:t>三级标题</a:t>
            </a:r>
          </a:p>
          <a:p>
            <a:pPr lvl="2"/>
            <a:r>
              <a:rPr lang="zh-CN" altLang="en-US" smtClean="0"/>
              <a:t>四级标题</a:t>
            </a:r>
          </a:p>
          <a:p>
            <a:pPr lvl="3"/>
            <a:r>
              <a:rPr lang="zh-CN" altLang="en-US" smtClean="0"/>
              <a:t>五级标题</a:t>
            </a:r>
          </a:p>
          <a:p>
            <a:pPr lvl="4"/>
            <a:r>
              <a:rPr lang="zh-CN" altLang="en-US" smtClean="0"/>
              <a:t>六级标题</a:t>
            </a:r>
          </a:p>
        </p:txBody>
      </p:sp>
      <p:sp>
        <p:nvSpPr>
          <p:cNvPr id="1028" name="Rectangle 4"/>
          <p:cNvSpPr>
            <a:spLocks noGrp="1" noChangeArrowheads="1"/>
          </p:cNvSpPr>
          <p:nvPr>
            <p:ph type="ftr" sz="quarter" idx="3"/>
          </p:nvPr>
        </p:nvSpPr>
        <p:spPr bwMode="auto">
          <a:xfrm>
            <a:off x="6213475" y="4856163"/>
            <a:ext cx="2895600" cy="236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u="none"/>
            </a:lvl1pPr>
          </a:lstStyle>
          <a:p>
            <a:pPr>
              <a:defRPr/>
            </a:pPr>
            <a:fld id="{24DD65B1-DB5C-4B94-B0C0-9FE5026F9CA8}"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2800" b="1">
          <a:solidFill>
            <a:srgbClr val="194D19"/>
          </a:solidFill>
          <a:latin typeface="+mj-lt"/>
          <a:ea typeface="+mj-ea"/>
          <a:cs typeface="+mj-cs"/>
        </a:defRPr>
      </a:lvl1pPr>
      <a:lvl2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2pPr>
      <a:lvl3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3pPr>
      <a:lvl4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4pPr>
      <a:lvl5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5pPr>
      <a:lvl6pPr marL="4572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6pPr>
      <a:lvl7pPr marL="9144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7pPr>
      <a:lvl8pPr marL="13716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8pPr>
      <a:lvl9pPr marL="18288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9pPr>
    </p:titleStyle>
    <p:bodyStyle>
      <a:lvl1pPr marL="342900" indent="-342900" algn="l" rtl="0" eaLnBrk="0" fontAlgn="base" hangingPunct="0">
        <a:spcBef>
          <a:spcPct val="20000"/>
        </a:spcBef>
        <a:spcAft>
          <a:spcPct val="0"/>
        </a:spcAft>
        <a:buChar char="•"/>
        <a:defRPr sz="2400">
          <a:solidFill>
            <a:srgbClr val="267326"/>
          </a:solidFill>
          <a:latin typeface="+mn-lt"/>
          <a:ea typeface="+mn-ea"/>
          <a:cs typeface="+mn-cs"/>
        </a:defRPr>
      </a:lvl1pPr>
      <a:lvl2pPr marL="742950" indent="-285750" algn="l" rtl="0" eaLnBrk="0" fontAlgn="base" hangingPunct="0">
        <a:spcBef>
          <a:spcPct val="20000"/>
        </a:spcBef>
        <a:spcAft>
          <a:spcPct val="0"/>
        </a:spcAft>
        <a:buChar char="–"/>
        <a:defRPr sz="2000">
          <a:solidFill>
            <a:srgbClr val="267326"/>
          </a:solidFill>
          <a:latin typeface="+mn-lt"/>
          <a:ea typeface="+mn-ea"/>
        </a:defRPr>
      </a:lvl2pPr>
      <a:lvl3pPr marL="1143000" indent="-228600" algn="l" rtl="0" eaLnBrk="0" fontAlgn="base" hangingPunct="0">
        <a:spcBef>
          <a:spcPct val="20000"/>
        </a:spcBef>
        <a:spcAft>
          <a:spcPct val="0"/>
        </a:spcAft>
        <a:buChar char="•"/>
        <a:defRPr sz="2000">
          <a:solidFill>
            <a:srgbClr val="267326"/>
          </a:solidFill>
          <a:latin typeface="+mn-lt"/>
          <a:ea typeface="+mn-ea"/>
        </a:defRPr>
      </a:lvl3pPr>
      <a:lvl4pPr marL="1600200" indent="-228600" algn="l" rtl="0" eaLnBrk="0" fontAlgn="base" hangingPunct="0">
        <a:spcBef>
          <a:spcPct val="20000"/>
        </a:spcBef>
        <a:spcAft>
          <a:spcPct val="0"/>
        </a:spcAft>
        <a:buChar char="–"/>
        <a:defRPr sz="2000">
          <a:solidFill>
            <a:srgbClr val="267326"/>
          </a:solidFill>
          <a:latin typeface="+mn-lt"/>
          <a:ea typeface="+mn-ea"/>
        </a:defRPr>
      </a:lvl4pPr>
      <a:lvl5pPr marL="2057400" indent="-228600" algn="l" rtl="0" eaLnBrk="0" fontAlgn="base" hangingPunct="0">
        <a:spcBef>
          <a:spcPct val="20000"/>
        </a:spcBef>
        <a:spcAft>
          <a:spcPct val="0"/>
        </a:spcAft>
        <a:buChar char="»"/>
        <a:defRPr sz="2000">
          <a:solidFill>
            <a:srgbClr val="267326"/>
          </a:solidFill>
          <a:latin typeface="+mn-lt"/>
          <a:ea typeface="+mn-ea"/>
        </a:defRPr>
      </a:lvl5pPr>
      <a:lvl6pPr marL="2514600" indent="-228600" algn="l" rtl="0" eaLnBrk="0" fontAlgn="base" hangingPunct="0">
        <a:spcBef>
          <a:spcPct val="20000"/>
        </a:spcBef>
        <a:spcAft>
          <a:spcPct val="0"/>
        </a:spcAft>
        <a:buChar char="»"/>
        <a:defRPr sz="2000">
          <a:solidFill>
            <a:srgbClr val="267326"/>
          </a:solidFill>
          <a:latin typeface="+mn-lt"/>
          <a:ea typeface="+mn-ea"/>
        </a:defRPr>
      </a:lvl6pPr>
      <a:lvl7pPr marL="2971800" indent="-228600" algn="l" rtl="0" eaLnBrk="0" fontAlgn="base" hangingPunct="0">
        <a:spcBef>
          <a:spcPct val="20000"/>
        </a:spcBef>
        <a:spcAft>
          <a:spcPct val="0"/>
        </a:spcAft>
        <a:buChar char="»"/>
        <a:defRPr sz="2000">
          <a:solidFill>
            <a:srgbClr val="267326"/>
          </a:solidFill>
          <a:latin typeface="+mn-lt"/>
          <a:ea typeface="+mn-ea"/>
        </a:defRPr>
      </a:lvl7pPr>
      <a:lvl8pPr marL="3429000" indent="-228600" algn="l" rtl="0" eaLnBrk="0" fontAlgn="base" hangingPunct="0">
        <a:spcBef>
          <a:spcPct val="20000"/>
        </a:spcBef>
        <a:spcAft>
          <a:spcPct val="0"/>
        </a:spcAft>
        <a:buChar char="»"/>
        <a:defRPr sz="2000">
          <a:solidFill>
            <a:srgbClr val="267326"/>
          </a:solidFill>
          <a:latin typeface="+mn-lt"/>
          <a:ea typeface="+mn-ea"/>
        </a:defRPr>
      </a:lvl8pPr>
      <a:lvl9pPr marL="3886200" indent="-228600" algn="l" rtl="0" eaLnBrk="0" fontAlgn="base" hangingPunct="0">
        <a:spcBef>
          <a:spcPct val="20000"/>
        </a:spcBef>
        <a:spcAft>
          <a:spcPct val="0"/>
        </a:spcAft>
        <a:buChar char="»"/>
        <a:defRPr sz="2000">
          <a:solidFill>
            <a:srgbClr val="267326"/>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285750" y="428625"/>
            <a:ext cx="6429375"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一级标题</a:t>
            </a:r>
          </a:p>
        </p:txBody>
      </p:sp>
      <p:sp>
        <p:nvSpPr>
          <p:cNvPr id="25603" name="Rectangle 3"/>
          <p:cNvSpPr>
            <a:spLocks noGrp="1" noChangeArrowheads="1"/>
          </p:cNvSpPr>
          <p:nvPr>
            <p:ph type="body" idx="1"/>
          </p:nvPr>
        </p:nvSpPr>
        <p:spPr bwMode="auto">
          <a:xfrm>
            <a:off x="357188" y="1485900"/>
            <a:ext cx="6357937" cy="3087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二级标题</a:t>
            </a:r>
            <a:endParaRPr lang="en-US" altLang="zh-CN" smtClean="0"/>
          </a:p>
          <a:p>
            <a:pPr lvl="1"/>
            <a:r>
              <a:rPr lang="zh-CN" altLang="en-US" smtClean="0"/>
              <a:t>三级标题</a:t>
            </a:r>
          </a:p>
          <a:p>
            <a:pPr lvl="2"/>
            <a:r>
              <a:rPr lang="zh-CN" altLang="en-US" smtClean="0"/>
              <a:t>四级标题</a:t>
            </a:r>
          </a:p>
          <a:p>
            <a:pPr lvl="3"/>
            <a:r>
              <a:rPr lang="zh-CN" altLang="en-US" smtClean="0"/>
              <a:t>五级标题</a:t>
            </a:r>
          </a:p>
          <a:p>
            <a:pPr lvl="4"/>
            <a:r>
              <a:rPr lang="zh-CN" altLang="en-US" smtClean="0"/>
              <a:t>六级标题</a:t>
            </a: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hf sldNum="0" hdr="0" dt="0"/>
  <p:txStyles>
    <p:titleStyle>
      <a:lvl1pPr algn="ctr" rtl="0" eaLnBrk="0" fontAlgn="base" hangingPunct="0">
        <a:spcBef>
          <a:spcPct val="0"/>
        </a:spcBef>
        <a:spcAft>
          <a:spcPct val="0"/>
        </a:spcAft>
        <a:defRPr sz="2800" b="1">
          <a:solidFill>
            <a:srgbClr val="194D19"/>
          </a:solidFill>
          <a:latin typeface="+mj-lt"/>
          <a:ea typeface="+mj-ea"/>
          <a:cs typeface="+mj-cs"/>
        </a:defRPr>
      </a:lvl1pPr>
      <a:lvl2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2pPr>
      <a:lvl3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3pPr>
      <a:lvl4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4pPr>
      <a:lvl5pPr algn="ctr" rtl="0" eaLnBrk="0" fontAlgn="base" hangingPunct="0">
        <a:spcBef>
          <a:spcPct val="0"/>
        </a:spcBef>
        <a:spcAft>
          <a:spcPct val="0"/>
        </a:spcAft>
        <a:defRPr sz="2800" b="1">
          <a:solidFill>
            <a:srgbClr val="194D19"/>
          </a:solidFill>
          <a:latin typeface="Constantia" pitchFamily="18" charset="0"/>
          <a:ea typeface="微软雅黑" pitchFamily="34" charset="-122"/>
        </a:defRPr>
      </a:lvl5pPr>
      <a:lvl6pPr marL="4572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6pPr>
      <a:lvl7pPr marL="9144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7pPr>
      <a:lvl8pPr marL="13716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8pPr>
      <a:lvl9pPr marL="1828800" algn="ctr" rtl="0" eaLnBrk="0" fontAlgn="base" hangingPunct="0">
        <a:spcBef>
          <a:spcPct val="0"/>
        </a:spcBef>
        <a:spcAft>
          <a:spcPct val="0"/>
        </a:spcAft>
        <a:defRPr sz="2800" b="1">
          <a:solidFill>
            <a:srgbClr val="194D19"/>
          </a:solidFill>
          <a:latin typeface="Constantia" pitchFamily="18" charset="0"/>
          <a:ea typeface="微软雅黑" pitchFamily="34" charset="-122"/>
        </a:defRPr>
      </a:lvl9pPr>
    </p:titleStyle>
    <p:bodyStyle>
      <a:lvl1pPr marL="342900" indent="-342900" algn="l" rtl="0" eaLnBrk="0" fontAlgn="base" hangingPunct="0">
        <a:spcBef>
          <a:spcPct val="20000"/>
        </a:spcBef>
        <a:spcAft>
          <a:spcPct val="0"/>
        </a:spcAft>
        <a:buChar char="•"/>
        <a:defRPr sz="2400">
          <a:solidFill>
            <a:srgbClr val="267326"/>
          </a:solidFill>
          <a:latin typeface="+mn-lt"/>
          <a:ea typeface="+mn-ea"/>
          <a:cs typeface="+mn-cs"/>
        </a:defRPr>
      </a:lvl1pPr>
      <a:lvl2pPr marL="742950" indent="-285750" algn="l" rtl="0" eaLnBrk="0" fontAlgn="base" hangingPunct="0">
        <a:spcBef>
          <a:spcPct val="20000"/>
        </a:spcBef>
        <a:spcAft>
          <a:spcPct val="0"/>
        </a:spcAft>
        <a:buChar char="–"/>
        <a:defRPr sz="2000">
          <a:solidFill>
            <a:srgbClr val="267326"/>
          </a:solidFill>
          <a:latin typeface="+mn-lt"/>
          <a:ea typeface="+mn-ea"/>
        </a:defRPr>
      </a:lvl2pPr>
      <a:lvl3pPr marL="1143000" indent="-228600" algn="l" rtl="0" eaLnBrk="0" fontAlgn="base" hangingPunct="0">
        <a:spcBef>
          <a:spcPct val="20000"/>
        </a:spcBef>
        <a:spcAft>
          <a:spcPct val="0"/>
        </a:spcAft>
        <a:buChar char="•"/>
        <a:defRPr sz="2000">
          <a:solidFill>
            <a:srgbClr val="267326"/>
          </a:solidFill>
          <a:latin typeface="+mn-lt"/>
          <a:ea typeface="+mn-ea"/>
        </a:defRPr>
      </a:lvl3pPr>
      <a:lvl4pPr marL="1600200" indent="-228600" algn="l" rtl="0" eaLnBrk="0" fontAlgn="base" hangingPunct="0">
        <a:spcBef>
          <a:spcPct val="20000"/>
        </a:spcBef>
        <a:spcAft>
          <a:spcPct val="0"/>
        </a:spcAft>
        <a:buChar char="–"/>
        <a:defRPr sz="2000">
          <a:solidFill>
            <a:srgbClr val="267326"/>
          </a:solidFill>
          <a:latin typeface="+mn-lt"/>
          <a:ea typeface="+mn-ea"/>
        </a:defRPr>
      </a:lvl4pPr>
      <a:lvl5pPr marL="2057400" indent="-228600" algn="l" rtl="0" eaLnBrk="0" fontAlgn="base" hangingPunct="0">
        <a:spcBef>
          <a:spcPct val="20000"/>
        </a:spcBef>
        <a:spcAft>
          <a:spcPct val="0"/>
        </a:spcAft>
        <a:buChar char="»"/>
        <a:defRPr sz="2000">
          <a:solidFill>
            <a:srgbClr val="267326"/>
          </a:solidFill>
          <a:latin typeface="+mn-lt"/>
          <a:ea typeface="+mn-ea"/>
        </a:defRPr>
      </a:lvl5pPr>
      <a:lvl6pPr marL="2514600" indent="-228600" algn="l" rtl="0" eaLnBrk="0" fontAlgn="base" hangingPunct="0">
        <a:spcBef>
          <a:spcPct val="20000"/>
        </a:spcBef>
        <a:spcAft>
          <a:spcPct val="0"/>
        </a:spcAft>
        <a:buChar char="»"/>
        <a:defRPr sz="2000">
          <a:solidFill>
            <a:srgbClr val="267326"/>
          </a:solidFill>
          <a:latin typeface="+mn-lt"/>
          <a:ea typeface="+mn-ea"/>
        </a:defRPr>
      </a:lvl6pPr>
      <a:lvl7pPr marL="2971800" indent="-228600" algn="l" rtl="0" eaLnBrk="0" fontAlgn="base" hangingPunct="0">
        <a:spcBef>
          <a:spcPct val="20000"/>
        </a:spcBef>
        <a:spcAft>
          <a:spcPct val="0"/>
        </a:spcAft>
        <a:buChar char="»"/>
        <a:defRPr sz="2000">
          <a:solidFill>
            <a:srgbClr val="267326"/>
          </a:solidFill>
          <a:latin typeface="+mn-lt"/>
          <a:ea typeface="+mn-ea"/>
        </a:defRPr>
      </a:lvl7pPr>
      <a:lvl8pPr marL="3429000" indent="-228600" algn="l" rtl="0" eaLnBrk="0" fontAlgn="base" hangingPunct="0">
        <a:spcBef>
          <a:spcPct val="20000"/>
        </a:spcBef>
        <a:spcAft>
          <a:spcPct val="0"/>
        </a:spcAft>
        <a:buChar char="»"/>
        <a:defRPr sz="2000">
          <a:solidFill>
            <a:srgbClr val="267326"/>
          </a:solidFill>
          <a:latin typeface="+mn-lt"/>
          <a:ea typeface="+mn-ea"/>
        </a:defRPr>
      </a:lvl8pPr>
      <a:lvl9pPr marL="3886200" indent="-228600" algn="l" rtl="0" eaLnBrk="0" fontAlgn="base" hangingPunct="0">
        <a:spcBef>
          <a:spcPct val="20000"/>
        </a:spcBef>
        <a:spcAft>
          <a:spcPct val="0"/>
        </a:spcAft>
        <a:buChar char="»"/>
        <a:defRPr sz="2000">
          <a:solidFill>
            <a:srgbClr val="267326"/>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标题 1"/>
          <p:cNvSpPr>
            <a:spLocks noGrp="1"/>
          </p:cNvSpPr>
          <p:nvPr>
            <p:ph type="title" idx="4294967295"/>
          </p:nvPr>
        </p:nvSpPr>
        <p:spPr>
          <a:xfrm>
            <a:off x="3365500" y="2143125"/>
            <a:ext cx="4564063" cy="1020763"/>
          </a:xfrm>
        </p:spPr>
        <p:txBody>
          <a:bodyPr anchor="t"/>
          <a:lstStyle/>
          <a:p>
            <a:pPr algn="l" eaLnBrk="1" hangingPunct="1">
              <a:defRPr/>
            </a:pPr>
            <a:r>
              <a:rPr lang="zh-CN" altLang="en-US" sz="4000" cap="all" dirty="0">
                <a:solidFill>
                  <a:srgbClr val="003366"/>
                </a:solidFill>
                <a:latin typeface="华文新魏" pitchFamily="2" charset="-122"/>
              </a:rPr>
              <a:t>计算机网络技术</a:t>
            </a:r>
            <a:endParaRPr lang="zh-CN" altLang="en-US" sz="4000" cap="all" dirty="0">
              <a:solidFill>
                <a:srgbClr val="003366"/>
              </a:solidFill>
            </a:endParaRPr>
          </a:p>
        </p:txBody>
      </p:sp>
      <p:sp>
        <p:nvSpPr>
          <p:cNvPr id="39938" name="副标题 2"/>
          <p:cNvSpPr>
            <a:spLocks noGrp="1"/>
          </p:cNvSpPr>
          <p:nvPr>
            <p:ph type="body" idx="4294967295"/>
          </p:nvPr>
        </p:nvSpPr>
        <p:spPr>
          <a:xfrm>
            <a:off x="942975" y="3573463"/>
            <a:ext cx="7772400" cy="1125537"/>
          </a:xfrm>
        </p:spPr>
        <p:txBody>
          <a:bodyPr anchor="b"/>
          <a:lstStyle/>
          <a:p>
            <a:pPr marL="0" indent="0" algn="ctr" eaLnBrk="1" hangingPunct="1">
              <a:buFontTx/>
              <a:buNone/>
            </a:pPr>
            <a:r>
              <a:rPr lang="zh-CN" altLang="en-US" sz="2800" b="1" smtClean="0">
                <a:solidFill>
                  <a:srgbClr val="003366"/>
                </a:solidFill>
                <a:latin typeface="微软雅黑" pitchFamily="34" charset="-122"/>
              </a:rPr>
              <a:t>王宇新</a:t>
            </a:r>
          </a:p>
          <a:p>
            <a:pPr marL="0" indent="0" algn="ctr" eaLnBrk="1" hangingPunct="1">
              <a:buFontTx/>
              <a:buNone/>
            </a:pPr>
            <a:r>
              <a:rPr lang="zh-CN" altLang="en-US" sz="2800" b="1" smtClean="0">
                <a:solidFill>
                  <a:srgbClr val="003366"/>
                </a:solidFill>
                <a:latin typeface="微软雅黑" pitchFamily="34" charset="-122"/>
              </a:rPr>
              <a:t>大连理工大学</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a:xfrm>
            <a:off x="-32" y="674709"/>
            <a:ext cx="5795963" cy="674688"/>
          </a:xfrm>
        </p:spPr>
        <p:txBody>
          <a:bodyPr anchor="b"/>
          <a:lstStyle/>
          <a:p>
            <a:r>
              <a:rPr lang="zh-CN" altLang="en-US" sz="2400" dirty="0" smtClean="0">
                <a:solidFill>
                  <a:srgbClr val="007D7A"/>
                </a:solidFill>
                <a:latin typeface="Times New Roman" pitchFamily="18" charset="0"/>
                <a:cs typeface="Times New Roman" pitchFamily="18" charset="0"/>
              </a:rPr>
              <a:t>拥塞控制方法</a:t>
            </a:r>
            <a:r>
              <a:rPr lang="en-US" altLang="zh-CN" sz="2400" dirty="0" smtClean="0">
                <a:solidFill>
                  <a:srgbClr val="007D7A"/>
                </a:solidFill>
                <a:latin typeface="Times New Roman" pitchFamily="18" charset="0"/>
                <a:cs typeface="Times New Roman" pitchFamily="18" charset="0"/>
              </a:rPr>
              <a:t>——</a:t>
            </a:r>
            <a:r>
              <a:rPr lang="zh-CN" altLang="en-US" sz="2400" dirty="0" smtClean="0">
                <a:solidFill>
                  <a:srgbClr val="007D7A"/>
                </a:solidFill>
                <a:latin typeface="Times New Roman" pitchFamily="18" charset="0"/>
                <a:cs typeface="Times New Roman" pitchFamily="18" charset="0"/>
              </a:rPr>
              <a:t>慢开始和拥塞避免</a:t>
            </a:r>
          </a:p>
        </p:txBody>
      </p:sp>
      <p:sp>
        <p:nvSpPr>
          <p:cNvPr id="366595" name="Rectangle 3"/>
          <p:cNvSpPr>
            <a:spLocks noGrp="1" noChangeArrowheads="1"/>
          </p:cNvSpPr>
          <p:nvPr>
            <p:ph type="body" idx="4294967295"/>
          </p:nvPr>
        </p:nvSpPr>
        <p:spPr>
          <a:xfrm>
            <a:off x="452450" y="1404157"/>
            <a:ext cx="5691186" cy="3097213"/>
          </a:xfrm>
        </p:spPr>
        <p:txBody>
          <a:bodyPr/>
          <a:lstStyle/>
          <a:p>
            <a:pPr marL="269875" indent="-269875">
              <a:lnSpc>
                <a:spcPct val="120000"/>
              </a:lnSpc>
              <a:spcAft>
                <a:spcPts val="600"/>
              </a:spcAft>
              <a:buClr>
                <a:srgbClr val="1A3868"/>
              </a:buClr>
            </a:pPr>
            <a:r>
              <a:rPr lang="zh-CN" altLang="en-US" sz="2000" dirty="0" smtClean="0">
                <a:solidFill>
                  <a:srgbClr val="1A3868"/>
                </a:solidFill>
                <a:latin typeface="Times New Roman" pitchFamily="18" charset="0"/>
                <a:cs typeface="Times New Roman" pitchFamily="18" charset="0"/>
              </a:rPr>
              <a:t>发送方维持一个拥塞窗口 </a:t>
            </a:r>
            <a:r>
              <a:rPr lang="en-US" altLang="zh-CN" sz="2000" dirty="0" err="1" smtClean="0">
                <a:solidFill>
                  <a:srgbClr val="1A3868"/>
                </a:solidFill>
                <a:latin typeface="Times New Roman" pitchFamily="18" charset="0"/>
                <a:cs typeface="Times New Roman" pitchFamily="18" charset="0"/>
              </a:rPr>
              <a:t>cwnd</a:t>
            </a:r>
            <a:r>
              <a:rPr lang="en-US" altLang="zh-CN" sz="2000" dirty="0" smtClean="0">
                <a:solidFill>
                  <a:srgbClr val="1A3868"/>
                </a:solidFill>
                <a:latin typeface="Times New Roman" pitchFamily="18" charset="0"/>
                <a:cs typeface="Times New Roman" pitchFamily="18" charset="0"/>
              </a:rPr>
              <a:t> </a:t>
            </a:r>
            <a:r>
              <a:rPr lang="zh-CN" altLang="en-US" sz="2000" dirty="0" smtClean="0">
                <a:solidFill>
                  <a:srgbClr val="1A3868"/>
                </a:solidFill>
                <a:latin typeface="Times New Roman" pitchFamily="18" charset="0"/>
                <a:cs typeface="Times New Roman" pitchFamily="18" charset="0"/>
              </a:rPr>
              <a:t>状态变量，大小取决于网络的拥塞程度，并且动态变化。</a:t>
            </a:r>
          </a:p>
          <a:p>
            <a:pPr marL="269875" indent="-269875">
              <a:lnSpc>
                <a:spcPct val="120000"/>
              </a:lnSpc>
              <a:buClr>
                <a:srgbClr val="1A3868"/>
              </a:buClr>
            </a:pPr>
            <a:r>
              <a:rPr lang="zh-CN" altLang="en-US" sz="2000" dirty="0" smtClean="0">
                <a:solidFill>
                  <a:srgbClr val="C00000"/>
                </a:solidFill>
                <a:latin typeface="Times New Roman" pitchFamily="18" charset="0"/>
                <a:cs typeface="Times New Roman" pitchFamily="18" charset="0"/>
              </a:rPr>
              <a:t>发送方控制拥塞窗口的原则</a:t>
            </a:r>
            <a:r>
              <a:rPr lang="zh-CN" altLang="en-US" sz="2000" dirty="0" smtClean="0">
                <a:solidFill>
                  <a:srgbClr val="1A3868"/>
                </a:solidFill>
                <a:latin typeface="Times New Roman" pitchFamily="18" charset="0"/>
                <a:cs typeface="Times New Roman" pitchFamily="18" charset="0"/>
              </a:rPr>
              <a:t>：</a:t>
            </a:r>
          </a:p>
          <a:p>
            <a:pPr marL="539750" lvl="2" indent="-269875">
              <a:lnSpc>
                <a:spcPct val="120000"/>
              </a:lnSpc>
              <a:buClr>
                <a:srgbClr val="1A3868"/>
              </a:buClr>
              <a:buFont typeface="Times New Roman" pitchFamily="18" charset="0"/>
              <a:buChar char="−"/>
            </a:pPr>
            <a:r>
              <a:rPr lang="zh-CN" altLang="en-US" dirty="0" smtClean="0">
                <a:solidFill>
                  <a:srgbClr val="1A3868"/>
                </a:solidFill>
                <a:latin typeface="Times New Roman" pitchFamily="18" charset="0"/>
                <a:cs typeface="Times New Roman" pitchFamily="18" charset="0"/>
              </a:rPr>
              <a:t>没有拥塞，窗口增大</a:t>
            </a:r>
          </a:p>
          <a:p>
            <a:pPr marL="539750" lvl="2" indent="-269875">
              <a:lnSpc>
                <a:spcPct val="120000"/>
              </a:lnSpc>
              <a:buClr>
                <a:srgbClr val="1A3868"/>
              </a:buClr>
              <a:buFont typeface="Times New Roman" pitchFamily="18" charset="0"/>
              <a:buChar char="−"/>
            </a:pPr>
            <a:r>
              <a:rPr lang="zh-CN" altLang="en-US" dirty="0" smtClean="0">
                <a:solidFill>
                  <a:srgbClr val="1A3868"/>
                </a:solidFill>
                <a:latin typeface="Times New Roman" pitchFamily="18" charset="0"/>
                <a:cs typeface="Times New Roman" pitchFamily="18" charset="0"/>
              </a:rPr>
              <a:t>出现拥塞，窗口减小 </a:t>
            </a:r>
          </a:p>
          <a:p>
            <a:pPr marL="269875" indent="-269875">
              <a:lnSpc>
                <a:spcPct val="120000"/>
              </a:lnSpc>
              <a:spcBef>
                <a:spcPct val="40000"/>
              </a:spcBef>
              <a:buClr>
                <a:srgbClr val="1A3868"/>
              </a:buClr>
            </a:pPr>
            <a:r>
              <a:rPr lang="zh-CN" altLang="en-US" sz="2000" dirty="0" smtClean="0">
                <a:solidFill>
                  <a:srgbClr val="1A3868"/>
                </a:solidFill>
                <a:latin typeface="Times New Roman" pitchFamily="18" charset="0"/>
                <a:cs typeface="Times New Roman" pitchFamily="18" charset="0"/>
              </a:rPr>
              <a:t>如何发现网络出现拥塞？</a:t>
            </a:r>
          </a:p>
          <a:p>
            <a:pPr marL="539750" lvl="1" indent="-269875">
              <a:lnSpc>
                <a:spcPct val="120000"/>
              </a:lnSpc>
              <a:buClr>
                <a:srgbClr val="1A3868"/>
              </a:buClr>
              <a:buFont typeface="Times New Roman" pitchFamily="18" charset="0"/>
              <a:buChar char="−"/>
            </a:pPr>
            <a:r>
              <a:rPr lang="zh-CN" altLang="en-US" dirty="0" smtClean="0">
                <a:solidFill>
                  <a:srgbClr val="C00000"/>
                </a:solidFill>
                <a:latin typeface="Times New Roman" pitchFamily="18" charset="0"/>
                <a:cs typeface="Times New Roman" pitchFamily="18" charset="0"/>
              </a:rPr>
              <a:t>路由器是否丢弃分组！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66595">
                                            <p:txEl>
                                              <p:pRg st="1" end="1"/>
                                            </p:txEl>
                                          </p:spTgt>
                                        </p:tgtEl>
                                        <p:attrNameLst>
                                          <p:attrName>style.visibility</p:attrName>
                                        </p:attrNameLst>
                                      </p:cBhvr>
                                      <p:to>
                                        <p:strVal val="visible"/>
                                      </p:to>
                                    </p:set>
                                    <p:animEffect transition="in" filter="blinds(horizontal)">
                                      <p:cBhvr>
                                        <p:cTn id="7" dur="500"/>
                                        <p:tgtEl>
                                          <p:spTgt spid="3665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6595">
                                            <p:txEl>
                                              <p:pRg st="2" end="2"/>
                                            </p:txEl>
                                          </p:spTgt>
                                        </p:tgtEl>
                                        <p:attrNameLst>
                                          <p:attrName>style.visibility</p:attrName>
                                        </p:attrNameLst>
                                      </p:cBhvr>
                                      <p:to>
                                        <p:strVal val="visible"/>
                                      </p:to>
                                    </p:set>
                                    <p:animEffect transition="in" filter="blinds(horizontal)">
                                      <p:cBhvr>
                                        <p:cTn id="12" dur="500"/>
                                        <p:tgtEl>
                                          <p:spTgt spid="3665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66595">
                                            <p:txEl>
                                              <p:pRg st="3" end="3"/>
                                            </p:txEl>
                                          </p:spTgt>
                                        </p:tgtEl>
                                        <p:attrNameLst>
                                          <p:attrName>style.visibility</p:attrName>
                                        </p:attrNameLst>
                                      </p:cBhvr>
                                      <p:to>
                                        <p:strVal val="visible"/>
                                      </p:to>
                                    </p:set>
                                    <p:animEffect transition="in" filter="blinds(horizontal)">
                                      <p:cBhvr>
                                        <p:cTn id="17" dur="500"/>
                                        <p:tgtEl>
                                          <p:spTgt spid="3665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66595">
                                            <p:txEl>
                                              <p:pRg st="4" end="4"/>
                                            </p:txEl>
                                          </p:spTgt>
                                        </p:tgtEl>
                                        <p:attrNameLst>
                                          <p:attrName>style.visibility</p:attrName>
                                        </p:attrNameLst>
                                      </p:cBhvr>
                                      <p:to>
                                        <p:strVal val="visible"/>
                                      </p:to>
                                    </p:set>
                                    <p:animEffect transition="in" filter="blinds(horizontal)">
                                      <p:cBhvr>
                                        <p:cTn id="22" dur="500"/>
                                        <p:tgtEl>
                                          <p:spTgt spid="36659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66595">
                                            <p:txEl>
                                              <p:pRg st="5" end="5"/>
                                            </p:txEl>
                                          </p:spTgt>
                                        </p:tgtEl>
                                        <p:attrNameLst>
                                          <p:attrName>style.visibility</p:attrName>
                                        </p:attrNameLst>
                                      </p:cBhvr>
                                      <p:to>
                                        <p:strVal val="visible"/>
                                      </p:to>
                                    </p:set>
                                    <p:animEffect transition="in" filter="blinds(horizontal)">
                                      <p:cBhvr>
                                        <p:cTn id="27" dur="500"/>
                                        <p:tgtEl>
                                          <p:spTgt spid="3665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093" name="Rectangle 213"/>
          <p:cNvSpPr>
            <a:spLocks noGrp="1" noChangeArrowheads="1"/>
          </p:cNvSpPr>
          <p:nvPr>
            <p:ph type="body" idx="4294967295"/>
          </p:nvPr>
        </p:nvSpPr>
        <p:spPr>
          <a:xfrm>
            <a:off x="500034" y="1481941"/>
            <a:ext cx="5357850" cy="2447925"/>
          </a:xfrm>
        </p:spPr>
        <p:txBody>
          <a:bodyPr/>
          <a:lstStyle/>
          <a:p>
            <a:pPr marL="269875" indent="-269875" algn="just">
              <a:lnSpc>
                <a:spcPct val="120000"/>
              </a:lnSpc>
              <a:spcBef>
                <a:spcPct val="10000"/>
              </a:spcBef>
              <a:buClr>
                <a:srgbClr val="1A3868"/>
              </a:buClr>
            </a:pPr>
            <a:r>
              <a:rPr lang="zh-CN" altLang="en-US" sz="2000" dirty="0" smtClean="0">
                <a:solidFill>
                  <a:srgbClr val="1A3868"/>
                </a:solidFill>
                <a:latin typeface="Times New Roman" pitchFamily="18" charset="0"/>
                <a:cs typeface="Times New Roman" pitchFamily="18" charset="0"/>
              </a:rPr>
              <a:t>拥塞窗口初始值 </a:t>
            </a:r>
            <a:r>
              <a:rPr lang="en-US" altLang="zh-CN" sz="2000" dirty="0" err="1" smtClean="0">
                <a:solidFill>
                  <a:srgbClr val="1A3868"/>
                </a:solidFill>
                <a:latin typeface="Times New Roman" pitchFamily="18" charset="0"/>
                <a:cs typeface="Times New Roman" pitchFamily="18" charset="0"/>
              </a:rPr>
              <a:t>cwnd</a:t>
            </a:r>
            <a:r>
              <a:rPr lang="en-US" altLang="zh-CN" sz="2000" dirty="0" smtClean="0">
                <a:solidFill>
                  <a:srgbClr val="1A3868"/>
                </a:solidFill>
                <a:latin typeface="Times New Roman" pitchFamily="18" charset="0"/>
                <a:cs typeface="Times New Roman" pitchFamily="18" charset="0"/>
              </a:rPr>
              <a:t>=1</a:t>
            </a:r>
            <a:r>
              <a:rPr lang="zh-CN" altLang="en-US" sz="2000" dirty="0" smtClean="0">
                <a:solidFill>
                  <a:srgbClr val="1A3868"/>
                </a:solidFill>
                <a:latin typeface="Times New Roman" pitchFamily="18" charset="0"/>
                <a:cs typeface="Times New Roman" pitchFamily="18" charset="0"/>
              </a:rPr>
              <a:t>，即一个最大报文段 </a:t>
            </a:r>
            <a:r>
              <a:rPr lang="en-US" altLang="zh-CN" sz="2000" dirty="0" smtClean="0">
                <a:solidFill>
                  <a:srgbClr val="1A3868"/>
                </a:solidFill>
                <a:latin typeface="Times New Roman" pitchFamily="18" charset="0"/>
                <a:cs typeface="Times New Roman" pitchFamily="18" charset="0"/>
              </a:rPr>
              <a:t>MSS </a:t>
            </a:r>
            <a:r>
              <a:rPr lang="zh-CN" altLang="en-US" sz="2000" dirty="0" smtClean="0">
                <a:solidFill>
                  <a:srgbClr val="1A3868"/>
                </a:solidFill>
                <a:latin typeface="Times New Roman" pitchFamily="18" charset="0"/>
                <a:cs typeface="Times New Roman" pitchFamily="18" charset="0"/>
              </a:rPr>
              <a:t>。</a:t>
            </a:r>
          </a:p>
          <a:p>
            <a:pPr marL="269875" indent="-269875" algn="just">
              <a:lnSpc>
                <a:spcPct val="120000"/>
              </a:lnSpc>
              <a:spcBef>
                <a:spcPct val="10000"/>
              </a:spcBef>
              <a:buClr>
                <a:srgbClr val="1A3868"/>
              </a:buClr>
            </a:pPr>
            <a:r>
              <a:rPr lang="zh-CN" altLang="en-US" sz="2000" dirty="0" smtClean="0">
                <a:solidFill>
                  <a:srgbClr val="1A3868"/>
                </a:solidFill>
                <a:latin typeface="Times New Roman" pitchFamily="18" charset="0"/>
                <a:cs typeface="Times New Roman" pitchFamily="18" charset="0"/>
              </a:rPr>
              <a:t>开始后，窗口值按二进制指数方式增长。</a:t>
            </a:r>
          </a:p>
          <a:p>
            <a:pPr algn="just">
              <a:lnSpc>
                <a:spcPct val="120000"/>
              </a:lnSpc>
              <a:spcBef>
                <a:spcPct val="10000"/>
              </a:spcBef>
              <a:buClr>
                <a:srgbClr val="1A3868"/>
              </a:buClr>
            </a:pPr>
            <a:endParaRPr lang="zh-CN" altLang="en-US" sz="2000" dirty="0" smtClean="0">
              <a:solidFill>
                <a:srgbClr val="1A3868"/>
              </a:solidFill>
              <a:latin typeface="Times New Roman" pitchFamily="18" charset="0"/>
              <a:cs typeface="Times New Roman" pitchFamily="18" charset="0"/>
            </a:endParaRPr>
          </a:p>
          <a:p>
            <a:pPr algn="just">
              <a:lnSpc>
                <a:spcPct val="120000"/>
              </a:lnSpc>
              <a:spcBef>
                <a:spcPct val="10000"/>
              </a:spcBef>
              <a:buClr>
                <a:srgbClr val="1A3868"/>
              </a:buClr>
            </a:pPr>
            <a:endParaRPr lang="zh-CN" altLang="en-US" sz="2000" dirty="0" smtClean="0">
              <a:solidFill>
                <a:srgbClr val="1A3868"/>
              </a:solidFill>
              <a:latin typeface="Times New Roman" pitchFamily="18" charset="0"/>
              <a:cs typeface="Times New Roman" pitchFamily="18" charset="0"/>
            </a:endParaRPr>
          </a:p>
        </p:txBody>
      </p:sp>
      <p:sp>
        <p:nvSpPr>
          <p:cNvPr id="72707" name="Rectangle 212"/>
          <p:cNvSpPr>
            <a:spLocks noGrp="1" noChangeArrowheads="1"/>
          </p:cNvSpPr>
          <p:nvPr>
            <p:ph type="title" idx="4294967295"/>
          </p:nvPr>
        </p:nvSpPr>
        <p:spPr>
          <a:xfrm>
            <a:off x="428596" y="786594"/>
            <a:ext cx="3240087" cy="520700"/>
          </a:xfrm>
        </p:spPr>
        <p:txBody>
          <a:bodyPr anchor="b"/>
          <a:lstStyle/>
          <a:p>
            <a:pPr algn="l"/>
            <a:r>
              <a:rPr lang="zh-CN" altLang="en-US" sz="2400" dirty="0" smtClean="0">
                <a:solidFill>
                  <a:srgbClr val="007D7A"/>
                </a:solidFill>
                <a:latin typeface="Times New Roman" pitchFamily="18" charset="0"/>
                <a:cs typeface="Times New Roman" pitchFamily="18" charset="0"/>
              </a:rPr>
              <a:t>慢开始算法的原理</a:t>
            </a:r>
            <a:r>
              <a:rPr lang="zh-CN" altLang="en-US" sz="2000" dirty="0" smtClean="0"/>
              <a:t> </a:t>
            </a:r>
          </a:p>
        </p:txBody>
      </p:sp>
      <p:sp>
        <p:nvSpPr>
          <p:cNvPr id="23" name="AutoShape 6"/>
          <p:cNvSpPr>
            <a:spLocks noChangeArrowheads="1"/>
          </p:cNvSpPr>
          <p:nvPr/>
        </p:nvSpPr>
        <p:spPr bwMode="auto">
          <a:xfrm>
            <a:off x="624171" y="2957386"/>
            <a:ext cx="4947961" cy="1115356"/>
          </a:xfrm>
          <a:prstGeom prst="roundRect">
            <a:avLst>
              <a:gd name="adj" fmla="val 16667"/>
            </a:avLst>
          </a:prstGeom>
          <a:gradFill flip="none" rotWithShape="1">
            <a:gsLst>
              <a:gs pos="0">
                <a:srgbClr val="29667B">
                  <a:shade val="30000"/>
                  <a:satMod val="115000"/>
                </a:srgbClr>
              </a:gs>
              <a:gs pos="50000">
                <a:srgbClr val="29667B">
                  <a:shade val="67500"/>
                  <a:satMod val="115000"/>
                </a:srgbClr>
              </a:gs>
              <a:gs pos="100000">
                <a:srgbClr val="29667B">
                  <a:shade val="100000"/>
                  <a:satMod val="115000"/>
                </a:srgbClr>
              </a:gs>
            </a:gsLst>
            <a:lin ang="13500000" scaled="1"/>
            <a:tileRect/>
          </a:gradFill>
          <a:ln w="9525">
            <a:solidFill>
              <a:schemeClr val="tx1"/>
            </a:solidFill>
            <a:miter lim="800000"/>
            <a:headEnd/>
            <a:tailEnd/>
          </a:ln>
          <a:effectLst>
            <a:innerShdw blurRad="63500" dist="50800" dir="2700000">
              <a:prstClr val="black">
                <a:alpha val="50000"/>
              </a:prstClr>
            </a:innerShdw>
            <a:softEdge rad="31750"/>
          </a:effectLst>
          <a:scene3d>
            <a:camera prst="orthographicFront"/>
            <a:lightRig rig="threePt" dir="t"/>
          </a:scene3d>
          <a:sp3d>
            <a:bevelT prst="relaxedInset"/>
          </a:sp3d>
        </p:spPr>
        <p:txBody>
          <a:bodyPr/>
          <a:lstStyle/>
          <a:p>
            <a:pPr>
              <a:lnSpc>
                <a:spcPct val="130000"/>
              </a:lnSpc>
            </a:pPr>
            <a:r>
              <a:rPr lang="zh-CN" altLang="en-US" sz="2000" b="0" u="none">
                <a:solidFill>
                  <a:srgbClr val="FFFF00"/>
                </a:solidFill>
              </a:rPr>
              <a:t>慢开始：一种试探着逐步增大的方法，</a:t>
            </a:r>
          </a:p>
          <a:p>
            <a:pPr>
              <a:lnSpc>
                <a:spcPct val="130000"/>
              </a:lnSpc>
            </a:pPr>
            <a:r>
              <a:rPr lang="zh-CN" altLang="en-US" sz="2000" b="0" u="none">
                <a:solidFill>
                  <a:srgbClr val="FFFF00"/>
                </a:solidFill>
              </a:rPr>
              <a:t>比突然将很多报文发送到网络上要“慢”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1493838" y="4765675"/>
            <a:ext cx="869950" cy="366713"/>
          </a:xfrm>
          <a:prstGeom prst="rect">
            <a:avLst/>
          </a:prstGeom>
          <a:noFill/>
          <a:ln w="9525">
            <a:noFill/>
            <a:miter lim="800000"/>
            <a:headEnd/>
            <a:tailEnd/>
          </a:ln>
        </p:spPr>
        <p:txBody>
          <a:bodyPr wrap="none">
            <a:spAutoFit/>
          </a:bodyPr>
          <a:lstStyle/>
          <a:p>
            <a:r>
              <a:rPr lang="zh-CN" altLang="en-US" sz="1800" b="0" u="none">
                <a:solidFill>
                  <a:schemeClr val="tx1"/>
                </a:solidFill>
                <a:latin typeface="Arial" charset="0"/>
              </a:rPr>
              <a:t>发送方</a:t>
            </a:r>
          </a:p>
        </p:txBody>
      </p:sp>
      <p:sp>
        <p:nvSpPr>
          <p:cNvPr id="55301" name="Text Box 5"/>
          <p:cNvSpPr txBox="1">
            <a:spLocks noChangeArrowheads="1"/>
          </p:cNvSpPr>
          <p:nvPr/>
        </p:nvSpPr>
        <p:spPr bwMode="auto">
          <a:xfrm>
            <a:off x="4859338" y="4805363"/>
            <a:ext cx="869950" cy="366712"/>
          </a:xfrm>
          <a:prstGeom prst="rect">
            <a:avLst/>
          </a:prstGeom>
          <a:noFill/>
          <a:ln w="9525">
            <a:noFill/>
            <a:miter lim="800000"/>
            <a:headEnd/>
            <a:tailEnd/>
          </a:ln>
        </p:spPr>
        <p:txBody>
          <a:bodyPr wrap="none">
            <a:spAutoFit/>
          </a:bodyPr>
          <a:lstStyle/>
          <a:p>
            <a:r>
              <a:rPr lang="zh-CN" altLang="en-US" sz="1800" b="0" u="none">
                <a:solidFill>
                  <a:schemeClr val="tx1"/>
                </a:solidFill>
                <a:latin typeface="Arial" charset="0"/>
              </a:rPr>
              <a:t>接收方</a:t>
            </a:r>
          </a:p>
        </p:txBody>
      </p:sp>
      <p:grpSp>
        <p:nvGrpSpPr>
          <p:cNvPr id="55343" name="Group 47"/>
          <p:cNvGrpSpPr>
            <a:grpSpLocks/>
          </p:cNvGrpSpPr>
          <p:nvPr/>
        </p:nvGrpSpPr>
        <p:grpSpPr bwMode="auto">
          <a:xfrm>
            <a:off x="179388" y="1708150"/>
            <a:ext cx="6337300" cy="3213100"/>
            <a:chOff x="113" y="1076"/>
            <a:chExt cx="3992" cy="2024"/>
          </a:xfrm>
        </p:grpSpPr>
        <p:sp>
          <p:nvSpPr>
            <p:cNvPr id="55297" name="Rectangle 45"/>
            <p:cNvSpPr>
              <a:spLocks noChangeArrowheads="1"/>
            </p:cNvSpPr>
            <p:nvPr/>
          </p:nvSpPr>
          <p:spPr bwMode="auto">
            <a:xfrm>
              <a:off x="1494" y="1545"/>
              <a:ext cx="2529" cy="420"/>
            </a:xfrm>
            <a:prstGeom prst="rect">
              <a:avLst/>
            </a:prstGeom>
            <a:solidFill>
              <a:srgbClr val="FFCCFF"/>
            </a:solidFill>
            <a:ln w="9525">
              <a:noFill/>
              <a:miter lim="800000"/>
              <a:headEnd/>
              <a:tailEnd/>
            </a:ln>
          </p:spPr>
          <p:txBody>
            <a:bodyPr wrap="none" anchor="ctr"/>
            <a:lstStyle/>
            <a:p>
              <a:endParaRPr lang="zh-CN" altLang="en-US" sz="2000" b="0" u="none">
                <a:solidFill>
                  <a:schemeClr val="hlink"/>
                </a:solidFill>
                <a:latin typeface="Tahoma" pitchFamily="34" charset="0"/>
                <a:ea typeface="宋体" charset="-122"/>
              </a:endParaRPr>
            </a:p>
          </p:txBody>
        </p:sp>
        <p:sp>
          <p:nvSpPr>
            <p:cNvPr id="55298" name="Rectangle 41"/>
            <p:cNvSpPr>
              <a:spLocks noChangeArrowheads="1"/>
            </p:cNvSpPr>
            <p:nvPr/>
          </p:nvSpPr>
          <p:spPr bwMode="auto">
            <a:xfrm>
              <a:off x="1498" y="2000"/>
              <a:ext cx="2529" cy="651"/>
            </a:xfrm>
            <a:prstGeom prst="rect">
              <a:avLst/>
            </a:prstGeom>
            <a:solidFill>
              <a:srgbClr val="99FF33"/>
            </a:solidFill>
            <a:ln w="9525">
              <a:noFill/>
              <a:miter lim="800000"/>
              <a:headEnd/>
              <a:tailEnd/>
            </a:ln>
          </p:spPr>
          <p:txBody>
            <a:bodyPr wrap="none" anchor="ctr"/>
            <a:lstStyle/>
            <a:p>
              <a:endParaRPr lang="zh-CN" altLang="en-US" sz="2000" b="0" u="none">
                <a:solidFill>
                  <a:schemeClr val="hlink"/>
                </a:solidFill>
                <a:latin typeface="Tahoma" pitchFamily="34" charset="0"/>
                <a:ea typeface="宋体" charset="-122"/>
              </a:endParaRPr>
            </a:p>
          </p:txBody>
        </p:sp>
        <p:sp>
          <p:nvSpPr>
            <p:cNvPr id="55299" name="Rectangle 40"/>
            <p:cNvSpPr>
              <a:spLocks noChangeArrowheads="1"/>
            </p:cNvSpPr>
            <p:nvPr/>
          </p:nvSpPr>
          <p:spPr bwMode="auto">
            <a:xfrm>
              <a:off x="1492" y="1166"/>
              <a:ext cx="2530" cy="314"/>
            </a:xfrm>
            <a:prstGeom prst="rect">
              <a:avLst/>
            </a:prstGeom>
            <a:solidFill>
              <a:srgbClr val="FFFF99"/>
            </a:solidFill>
            <a:ln w="9525">
              <a:noFill/>
              <a:miter lim="800000"/>
              <a:headEnd/>
              <a:tailEnd/>
            </a:ln>
          </p:spPr>
          <p:txBody>
            <a:bodyPr wrap="none" anchor="ctr"/>
            <a:lstStyle/>
            <a:p>
              <a:endParaRPr lang="zh-CN" altLang="en-US" sz="2000" b="0" u="none">
                <a:solidFill>
                  <a:schemeClr val="hlink"/>
                </a:solidFill>
                <a:latin typeface="Tahoma" pitchFamily="34" charset="0"/>
                <a:ea typeface="宋体" charset="-122"/>
              </a:endParaRPr>
            </a:p>
          </p:txBody>
        </p:sp>
        <p:sp>
          <p:nvSpPr>
            <p:cNvPr id="55302" name="Text Box 6"/>
            <p:cNvSpPr txBox="1">
              <a:spLocks noChangeArrowheads="1"/>
            </p:cNvSpPr>
            <p:nvPr/>
          </p:nvSpPr>
          <p:spPr bwMode="auto">
            <a:xfrm>
              <a:off x="884" y="1076"/>
              <a:ext cx="564" cy="212"/>
            </a:xfrm>
            <a:prstGeom prst="rect">
              <a:avLst/>
            </a:prstGeom>
            <a:noFill/>
            <a:ln w="9525">
              <a:noFill/>
              <a:miter lim="800000"/>
              <a:headEnd/>
              <a:tailEnd/>
            </a:ln>
          </p:spPr>
          <p:txBody>
            <a:bodyPr wrap="none">
              <a:spAutoFit/>
            </a:bodyPr>
            <a:lstStyle/>
            <a:p>
              <a:r>
                <a:rPr lang="zh-CN" altLang="en-US" sz="1600" b="0" u="none">
                  <a:solidFill>
                    <a:schemeClr val="hlink"/>
                  </a:solidFill>
                  <a:latin typeface="Arial" charset="0"/>
                  <a:ea typeface="黑体" pitchFamily="2" charset="-122"/>
                </a:rPr>
                <a:t>发送 </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1</a:t>
              </a:r>
            </a:p>
          </p:txBody>
        </p:sp>
        <p:sp>
          <p:nvSpPr>
            <p:cNvPr id="55303" name="Line 7"/>
            <p:cNvSpPr>
              <a:spLocks noChangeShapeType="1"/>
            </p:cNvSpPr>
            <p:nvPr/>
          </p:nvSpPr>
          <p:spPr bwMode="auto">
            <a:xfrm>
              <a:off x="1494" y="1178"/>
              <a:ext cx="1402" cy="122"/>
            </a:xfrm>
            <a:prstGeom prst="line">
              <a:avLst/>
            </a:prstGeom>
            <a:noFill/>
            <a:ln w="28575">
              <a:solidFill>
                <a:schemeClr val="accent2"/>
              </a:solidFill>
              <a:round/>
              <a:headEnd/>
              <a:tailEnd type="triangle" w="med" len="lg"/>
            </a:ln>
          </p:spPr>
          <p:txBody>
            <a:bodyPr/>
            <a:lstStyle/>
            <a:p>
              <a:endParaRPr lang="zh-CN" altLang="en-US"/>
            </a:p>
          </p:txBody>
        </p:sp>
        <p:sp>
          <p:nvSpPr>
            <p:cNvPr id="55304" name="Line 8"/>
            <p:cNvSpPr>
              <a:spLocks noChangeShapeType="1"/>
            </p:cNvSpPr>
            <p:nvPr/>
          </p:nvSpPr>
          <p:spPr bwMode="auto">
            <a:xfrm>
              <a:off x="1494" y="1555"/>
              <a:ext cx="1402" cy="120"/>
            </a:xfrm>
            <a:prstGeom prst="line">
              <a:avLst/>
            </a:prstGeom>
            <a:noFill/>
            <a:ln w="28575">
              <a:solidFill>
                <a:schemeClr val="accent2"/>
              </a:solidFill>
              <a:round/>
              <a:headEnd/>
              <a:tailEnd type="triangle" w="med" len="lg"/>
            </a:ln>
          </p:spPr>
          <p:txBody>
            <a:bodyPr/>
            <a:lstStyle/>
            <a:p>
              <a:endParaRPr lang="zh-CN" altLang="en-US"/>
            </a:p>
          </p:txBody>
        </p:sp>
        <p:sp>
          <p:nvSpPr>
            <p:cNvPr id="55305" name="Line 9"/>
            <p:cNvSpPr>
              <a:spLocks noChangeShapeType="1"/>
            </p:cNvSpPr>
            <p:nvPr/>
          </p:nvSpPr>
          <p:spPr bwMode="auto">
            <a:xfrm flipH="1">
              <a:off x="1494" y="1352"/>
              <a:ext cx="1402" cy="121"/>
            </a:xfrm>
            <a:prstGeom prst="line">
              <a:avLst/>
            </a:prstGeom>
            <a:noFill/>
            <a:ln w="28575">
              <a:solidFill>
                <a:schemeClr val="hlink"/>
              </a:solidFill>
              <a:round/>
              <a:headEnd/>
              <a:tailEnd type="triangle" w="med" len="lg"/>
            </a:ln>
          </p:spPr>
          <p:txBody>
            <a:bodyPr/>
            <a:lstStyle/>
            <a:p>
              <a:endParaRPr lang="zh-CN" altLang="en-US"/>
            </a:p>
          </p:txBody>
        </p:sp>
        <p:sp>
          <p:nvSpPr>
            <p:cNvPr id="55306" name="Text Box 10"/>
            <p:cNvSpPr txBox="1">
              <a:spLocks noChangeArrowheads="1"/>
            </p:cNvSpPr>
            <p:nvPr/>
          </p:nvSpPr>
          <p:spPr bwMode="auto">
            <a:xfrm>
              <a:off x="2835" y="1274"/>
              <a:ext cx="600" cy="212"/>
            </a:xfrm>
            <a:prstGeom prst="rect">
              <a:avLst/>
            </a:prstGeom>
            <a:noFill/>
            <a:ln w="9525">
              <a:noFill/>
              <a:miter lim="800000"/>
              <a:headEnd/>
              <a:tailEnd/>
            </a:ln>
          </p:spPr>
          <p:txBody>
            <a:bodyPr wrap="none">
              <a:spAutoFit/>
            </a:bodyPr>
            <a:lstStyle/>
            <a:p>
              <a:r>
                <a:rPr lang="en-US" altLang="zh-CN" sz="1600" b="0" u="none">
                  <a:solidFill>
                    <a:schemeClr val="hlink"/>
                  </a:solidFill>
                  <a:latin typeface="Arial" charset="0"/>
                  <a:ea typeface="黑体" pitchFamily="2" charset="-122"/>
                </a:rPr>
                <a:t> </a:t>
              </a:r>
              <a:r>
                <a:rPr lang="zh-CN" altLang="en-US" sz="1600" b="0" u="none">
                  <a:solidFill>
                    <a:schemeClr val="hlink"/>
                  </a:solidFill>
                  <a:latin typeface="Arial" charset="0"/>
                  <a:ea typeface="黑体" pitchFamily="2" charset="-122"/>
                </a:rPr>
                <a:t>确认 </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1</a:t>
              </a:r>
              <a:endParaRPr lang="en-US" altLang="zh-CN" sz="1600" b="0" u="none">
                <a:solidFill>
                  <a:schemeClr val="hlink"/>
                </a:solidFill>
                <a:latin typeface="Arial" charset="0"/>
                <a:ea typeface="黑体" pitchFamily="2" charset="-122"/>
              </a:endParaRPr>
            </a:p>
          </p:txBody>
        </p:sp>
        <p:sp>
          <p:nvSpPr>
            <p:cNvPr id="55307" name="Line 11"/>
            <p:cNvSpPr>
              <a:spLocks noChangeShapeType="1"/>
            </p:cNvSpPr>
            <p:nvPr/>
          </p:nvSpPr>
          <p:spPr bwMode="auto">
            <a:xfrm>
              <a:off x="1494" y="2688"/>
              <a:ext cx="1402" cy="120"/>
            </a:xfrm>
            <a:prstGeom prst="line">
              <a:avLst/>
            </a:prstGeom>
            <a:noFill/>
            <a:ln w="28575">
              <a:solidFill>
                <a:schemeClr val="accent2"/>
              </a:solidFill>
              <a:round/>
              <a:headEnd/>
              <a:tailEnd type="triangle" w="med" len="lg"/>
            </a:ln>
          </p:spPr>
          <p:txBody>
            <a:bodyPr/>
            <a:lstStyle/>
            <a:p>
              <a:endParaRPr lang="zh-CN" altLang="en-US"/>
            </a:p>
          </p:txBody>
        </p:sp>
        <p:sp>
          <p:nvSpPr>
            <p:cNvPr id="55308" name="Line 12"/>
            <p:cNvSpPr>
              <a:spLocks noChangeShapeType="1"/>
            </p:cNvSpPr>
            <p:nvPr/>
          </p:nvSpPr>
          <p:spPr bwMode="auto">
            <a:xfrm flipH="1">
              <a:off x="1494" y="2161"/>
              <a:ext cx="1402" cy="121"/>
            </a:xfrm>
            <a:prstGeom prst="line">
              <a:avLst/>
            </a:prstGeom>
            <a:noFill/>
            <a:ln w="28575">
              <a:solidFill>
                <a:schemeClr val="hlink"/>
              </a:solidFill>
              <a:round/>
              <a:headEnd/>
              <a:tailEnd type="triangle" w="med" len="lg"/>
            </a:ln>
          </p:spPr>
          <p:txBody>
            <a:bodyPr/>
            <a:lstStyle/>
            <a:p>
              <a:endParaRPr lang="zh-CN" altLang="en-US"/>
            </a:p>
          </p:txBody>
        </p:sp>
        <p:grpSp>
          <p:nvGrpSpPr>
            <p:cNvPr id="55309" name="Group 13"/>
            <p:cNvGrpSpPr>
              <a:grpSpLocks/>
            </p:cNvGrpSpPr>
            <p:nvPr/>
          </p:nvGrpSpPr>
          <p:grpSpPr bwMode="auto">
            <a:xfrm>
              <a:off x="1494" y="1119"/>
              <a:ext cx="1402" cy="1851"/>
              <a:chOff x="2042" y="674"/>
              <a:chExt cx="1569" cy="2711"/>
            </a:xfrm>
          </p:grpSpPr>
          <p:sp>
            <p:nvSpPr>
              <p:cNvPr id="55336" name="Line 14"/>
              <p:cNvSpPr>
                <a:spLocks noChangeShapeType="1"/>
              </p:cNvSpPr>
              <p:nvPr/>
            </p:nvSpPr>
            <p:spPr bwMode="auto">
              <a:xfrm>
                <a:off x="2042" y="674"/>
                <a:ext cx="0" cy="2711"/>
              </a:xfrm>
              <a:prstGeom prst="line">
                <a:avLst/>
              </a:prstGeom>
              <a:noFill/>
              <a:ln w="9525">
                <a:solidFill>
                  <a:schemeClr val="accent1"/>
                </a:solidFill>
                <a:round/>
                <a:headEnd/>
                <a:tailEnd type="triangle" w="med" len="lg"/>
              </a:ln>
            </p:spPr>
            <p:txBody>
              <a:bodyPr/>
              <a:lstStyle/>
              <a:p>
                <a:endParaRPr lang="zh-CN" altLang="en-US"/>
              </a:p>
            </p:txBody>
          </p:sp>
          <p:sp>
            <p:nvSpPr>
              <p:cNvPr id="55337" name="Line 15"/>
              <p:cNvSpPr>
                <a:spLocks noChangeShapeType="1"/>
              </p:cNvSpPr>
              <p:nvPr/>
            </p:nvSpPr>
            <p:spPr bwMode="auto">
              <a:xfrm>
                <a:off x="3611" y="674"/>
                <a:ext cx="0" cy="2711"/>
              </a:xfrm>
              <a:prstGeom prst="line">
                <a:avLst/>
              </a:prstGeom>
              <a:noFill/>
              <a:ln w="9525">
                <a:solidFill>
                  <a:schemeClr val="accent1"/>
                </a:solidFill>
                <a:round/>
                <a:headEnd/>
                <a:tailEnd type="triangle" w="med" len="lg"/>
              </a:ln>
            </p:spPr>
            <p:txBody>
              <a:bodyPr/>
              <a:lstStyle/>
              <a:p>
                <a:endParaRPr lang="zh-CN" altLang="en-US"/>
              </a:p>
            </p:txBody>
          </p:sp>
        </p:grpSp>
        <p:sp>
          <p:nvSpPr>
            <p:cNvPr id="55310" name="Text Box 16"/>
            <p:cNvSpPr txBox="1">
              <a:spLocks noChangeArrowheads="1"/>
            </p:cNvSpPr>
            <p:nvPr/>
          </p:nvSpPr>
          <p:spPr bwMode="auto">
            <a:xfrm>
              <a:off x="724" y="1480"/>
              <a:ext cx="795" cy="212"/>
            </a:xfrm>
            <a:prstGeom prst="rect">
              <a:avLst/>
            </a:prstGeom>
            <a:noFill/>
            <a:ln w="9525">
              <a:noFill/>
              <a:miter lim="800000"/>
              <a:headEnd/>
              <a:tailEnd/>
            </a:ln>
          </p:spPr>
          <p:txBody>
            <a:bodyPr wrap="none">
              <a:spAutoFit/>
            </a:bodyPr>
            <a:lstStyle/>
            <a:p>
              <a:r>
                <a:rPr lang="zh-CN" altLang="en-US" sz="1600" b="0" u="none">
                  <a:solidFill>
                    <a:schemeClr val="hlink"/>
                  </a:solidFill>
                  <a:latin typeface="Arial" charset="0"/>
                  <a:ea typeface="黑体" pitchFamily="2" charset="-122"/>
                </a:rPr>
                <a:t>发送 </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2</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3</a:t>
              </a:r>
            </a:p>
          </p:txBody>
        </p:sp>
        <p:sp>
          <p:nvSpPr>
            <p:cNvPr id="55311" name="Line 17"/>
            <p:cNvSpPr>
              <a:spLocks noChangeShapeType="1"/>
            </p:cNvSpPr>
            <p:nvPr/>
          </p:nvSpPr>
          <p:spPr bwMode="auto">
            <a:xfrm>
              <a:off x="1494" y="1675"/>
              <a:ext cx="1402" cy="122"/>
            </a:xfrm>
            <a:prstGeom prst="line">
              <a:avLst/>
            </a:prstGeom>
            <a:noFill/>
            <a:ln w="28575">
              <a:solidFill>
                <a:schemeClr val="accent2"/>
              </a:solidFill>
              <a:round/>
              <a:headEnd/>
              <a:tailEnd type="triangle" w="med" len="lg"/>
            </a:ln>
          </p:spPr>
          <p:txBody>
            <a:bodyPr/>
            <a:lstStyle/>
            <a:p>
              <a:endParaRPr lang="zh-CN" altLang="en-US"/>
            </a:p>
          </p:txBody>
        </p:sp>
        <p:sp>
          <p:nvSpPr>
            <p:cNvPr id="55312" name="Text Box 18"/>
            <p:cNvSpPr txBox="1">
              <a:spLocks noChangeArrowheads="1"/>
            </p:cNvSpPr>
            <p:nvPr/>
          </p:nvSpPr>
          <p:spPr bwMode="auto">
            <a:xfrm>
              <a:off x="2835" y="1630"/>
              <a:ext cx="855" cy="212"/>
            </a:xfrm>
            <a:prstGeom prst="rect">
              <a:avLst/>
            </a:prstGeom>
            <a:noFill/>
            <a:ln w="9525">
              <a:noFill/>
              <a:miter lim="800000"/>
              <a:headEnd/>
              <a:tailEnd/>
            </a:ln>
          </p:spPr>
          <p:txBody>
            <a:bodyPr wrap="none">
              <a:spAutoFit/>
            </a:bodyPr>
            <a:lstStyle/>
            <a:p>
              <a:r>
                <a:rPr lang="en-US" altLang="zh-CN" sz="1600" b="0" u="none">
                  <a:solidFill>
                    <a:schemeClr val="hlink"/>
                  </a:solidFill>
                  <a:latin typeface="Arial" charset="0"/>
                  <a:ea typeface="黑体" pitchFamily="2" charset="-122"/>
                </a:rPr>
                <a:t> </a:t>
              </a:r>
              <a:r>
                <a:rPr lang="zh-CN" altLang="en-US" sz="1600" b="0" u="none">
                  <a:solidFill>
                    <a:schemeClr val="hlink"/>
                  </a:solidFill>
                  <a:latin typeface="Arial" charset="0"/>
                  <a:ea typeface="黑体" pitchFamily="2" charset="-122"/>
                </a:rPr>
                <a:t>确认 </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2</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3 </a:t>
              </a:r>
              <a:endParaRPr lang="en-US" altLang="zh-CN" sz="1600" b="0" u="none">
                <a:solidFill>
                  <a:schemeClr val="hlink"/>
                </a:solidFill>
                <a:latin typeface="Arial" charset="0"/>
                <a:ea typeface="黑体" pitchFamily="2" charset="-122"/>
              </a:endParaRPr>
            </a:p>
          </p:txBody>
        </p:sp>
        <p:sp>
          <p:nvSpPr>
            <p:cNvPr id="55313" name="Line 19"/>
            <p:cNvSpPr>
              <a:spLocks noChangeShapeType="1"/>
            </p:cNvSpPr>
            <p:nvPr/>
          </p:nvSpPr>
          <p:spPr bwMode="auto">
            <a:xfrm flipH="1">
              <a:off x="1494" y="1716"/>
              <a:ext cx="1402" cy="122"/>
            </a:xfrm>
            <a:prstGeom prst="line">
              <a:avLst/>
            </a:prstGeom>
            <a:noFill/>
            <a:ln w="28575">
              <a:solidFill>
                <a:schemeClr val="hlink"/>
              </a:solidFill>
              <a:round/>
              <a:headEnd/>
              <a:tailEnd type="triangle" w="med" len="lg"/>
            </a:ln>
          </p:spPr>
          <p:txBody>
            <a:bodyPr/>
            <a:lstStyle/>
            <a:p>
              <a:endParaRPr lang="zh-CN" altLang="en-US"/>
            </a:p>
          </p:txBody>
        </p:sp>
        <p:sp>
          <p:nvSpPr>
            <p:cNvPr id="55314" name="Line 20"/>
            <p:cNvSpPr>
              <a:spLocks noChangeShapeType="1"/>
            </p:cNvSpPr>
            <p:nvPr/>
          </p:nvSpPr>
          <p:spPr bwMode="auto">
            <a:xfrm flipH="1">
              <a:off x="1494" y="1838"/>
              <a:ext cx="1402" cy="121"/>
            </a:xfrm>
            <a:prstGeom prst="line">
              <a:avLst/>
            </a:prstGeom>
            <a:noFill/>
            <a:ln w="28575">
              <a:solidFill>
                <a:schemeClr val="hlink"/>
              </a:solidFill>
              <a:round/>
              <a:headEnd/>
              <a:tailEnd type="triangle" w="med" len="lg"/>
            </a:ln>
          </p:spPr>
          <p:txBody>
            <a:bodyPr/>
            <a:lstStyle/>
            <a:p>
              <a:endParaRPr lang="zh-CN" altLang="en-US"/>
            </a:p>
          </p:txBody>
        </p:sp>
        <p:sp>
          <p:nvSpPr>
            <p:cNvPr id="55315" name="Text Box 21"/>
            <p:cNvSpPr txBox="1">
              <a:spLocks noChangeArrowheads="1"/>
            </p:cNvSpPr>
            <p:nvPr/>
          </p:nvSpPr>
          <p:spPr bwMode="auto">
            <a:xfrm>
              <a:off x="724" y="1871"/>
              <a:ext cx="795" cy="212"/>
            </a:xfrm>
            <a:prstGeom prst="rect">
              <a:avLst/>
            </a:prstGeom>
            <a:noFill/>
            <a:ln w="9525">
              <a:noFill/>
              <a:miter lim="800000"/>
              <a:headEnd/>
              <a:tailEnd/>
            </a:ln>
          </p:spPr>
          <p:txBody>
            <a:bodyPr wrap="none">
              <a:spAutoFit/>
            </a:bodyPr>
            <a:lstStyle/>
            <a:p>
              <a:r>
                <a:rPr lang="zh-CN" altLang="en-US" sz="1600" b="0" u="none">
                  <a:solidFill>
                    <a:schemeClr val="hlink"/>
                  </a:solidFill>
                  <a:latin typeface="Arial" charset="0"/>
                  <a:ea typeface="黑体" pitchFamily="2" charset="-122"/>
                </a:rPr>
                <a:t>发送 </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4</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7</a:t>
              </a:r>
            </a:p>
          </p:txBody>
        </p:sp>
        <p:sp>
          <p:nvSpPr>
            <p:cNvPr id="55316" name="Text Box 22"/>
            <p:cNvSpPr txBox="1">
              <a:spLocks noChangeArrowheads="1"/>
            </p:cNvSpPr>
            <p:nvPr/>
          </p:nvSpPr>
          <p:spPr bwMode="auto">
            <a:xfrm>
              <a:off x="2835" y="2082"/>
              <a:ext cx="855" cy="212"/>
            </a:xfrm>
            <a:prstGeom prst="rect">
              <a:avLst/>
            </a:prstGeom>
            <a:noFill/>
            <a:ln w="9525">
              <a:noFill/>
              <a:miter lim="800000"/>
              <a:headEnd/>
              <a:tailEnd/>
            </a:ln>
          </p:spPr>
          <p:txBody>
            <a:bodyPr wrap="none">
              <a:spAutoFit/>
            </a:bodyPr>
            <a:lstStyle/>
            <a:p>
              <a:r>
                <a:rPr lang="en-US" altLang="zh-CN" sz="1600" b="0" u="none">
                  <a:solidFill>
                    <a:schemeClr val="hlink"/>
                  </a:solidFill>
                  <a:latin typeface="Arial" charset="0"/>
                  <a:ea typeface="黑体" pitchFamily="2" charset="-122"/>
                </a:rPr>
                <a:t> </a:t>
              </a:r>
              <a:r>
                <a:rPr lang="zh-CN" altLang="en-US" sz="1600" b="0" u="none">
                  <a:solidFill>
                    <a:schemeClr val="hlink"/>
                  </a:solidFill>
                  <a:latin typeface="Arial" charset="0"/>
                  <a:ea typeface="黑体" pitchFamily="2" charset="-122"/>
                </a:rPr>
                <a:t>确认 </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4</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7 </a:t>
              </a:r>
              <a:endParaRPr lang="en-US" altLang="zh-CN" sz="1600" b="0" u="none">
                <a:solidFill>
                  <a:schemeClr val="hlink"/>
                </a:solidFill>
                <a:latin typeface="Arial" charset="0"/>
                <a:ea typeface="黑体" pitchFamily="2" charset="-122"/>
              </a:endParaRPr>
            </a:p>
          </p:txBody>
        </p:sp>
        <p:sp>
          <p:nvSpPr>
            <p:cNvPr id="55317" name="Line 23"/>
            <p:cNvSpPr>
              <a:spLocks noChangeShapeType="1"/>
            </p:cNvSpPr>
            <p:nvPr/>
          </p:nvSpPr>
          <p:spPr bwMode="auto">
            <a:xfrm flipH="1">
              <a:off x="1494" y="2282"/>
              <a:ext cx="1402" cy="122"/>
            </a:xfrm>
            <a:prstGeom prst="line">
              <a:avLst/>
            </a:prstGeom>
            <a:noFill/>
            <a:ln w="28575">
              <a:solidFill>
                <a:schemeClr val="hlink"/>
              </a:solidFill>
              <a:round/>
              <a:headEnd/>
              <a:tailEnd type="triangle" w="med" len="lg"/>
            </a:ln>
          </p:spPr>
          <p:txBody>
            <a:bodyPr/>
            <a:lstStyle/>
            <a:p>
              <a:endParaRPr lang="zh-CN" altLang="en-US"/>
            </a:p>
          </p:txBody>
        </p:sp>
        <p:sp>
          <p:nvSpPr>
            <p:cNvPr id="55318" name="Line 24"/>
            <p:cNvSpPr>
              <a:spLocks noChangeShapeType="1"/>
            </p:cNvSpPr>
            <p:nvPr/>
          </p:nvSpPr>
          <p:spPr bwMode="auto">
            <a:xfrm flipH="1">
              <a:off x="1494" y="2404"/>
              <a:ext cx="1402" cy="121"/>
            </a:xfrm>
            <a:prstGeom prst="line">
              <a:avLst/>
            </a:prstGeom>
            <a:noFill/>
            <a:ln w="28575">
              <a:solidFill>
                <a:schemeClr val="hlink"/>
              </a:solidFill>
              <a:round/>
              <a:headEnd/>
              <a:tailEnd type="triangle" w="med" len="lg"/>
            </a:ln>
          </p:spPr>
          <p:txBody>
            <a:bodyPr/>
            <a:lstStyle/>
            <a:p>
              <a:endParaRPr lang="zh-CN" altLang="en-US"/>
            </a:p>
          </p:txBody>
        </p:sp>
        <p:sp>
          <p:nvSpPr>
            <p:cNvPr id="55319" name="Line 25"/>
            <p:cNvSpPr>
              <a:spLocks noChangeShapeType="1"/>
            </p:cNvSpPr>
            <p:nvPr/>
          </p:nvSpPr>
          <p:spPr bwMode="auto">
            <a:xfrm flipH="1">
              <a:off x="1494" y="2525"/>
              <a:ext cx="1402" cy="122"/>
            </a:xfrm>
            <a:prstGeom prst="line">
              <a:avLst/>
            </a:prstGeom>
            <a:noFill/>
            <a:ln w="28575">
              <a:solidFill>
                <a:schemeClr val="hlink"/>
              </a:solidFill>
              <a:round/>
              <a:headEnd/>
              <a:tailEnd type="triangle" w="med" len="lg"/>
            </a:ln>
          </p:spPr>
          <p:txBody>
            <a:bodyPr/>
            <a:lstStyle/>
            <a:p>
              <a:endParaRPr lang="zh-CN" altLang="en-US"/>
            </a:p>
          </p:txBody>
        </p:sp>
        <p:sp>
          <p:nvSpPr>
            <p:cNvPr id="777242" name="Text Box 26"/>
            <p:cNvSpPr txBox="1">
              <a:spLocks noChangeArrowheads="1"/>
            </p:cNvSpPr>
            <p:nvPr/>
          </p:nvSpPr>
          <p:spPr bwMode="auto">
            <a:xfrm>
              <a:off x="113" y="1079"/>
              <a:ext cx="635" cy="155"/>
            </a:xfrm>
            <a:prstGeom prst="rect">
              <a:avLst/>
            </a:prstGeom>
            <a:solidFill>
              <a:srgbClr val="FFFF99"/>
            </a:solidFill>
            <a:ln w="9525" algn="ctr">
              <a:noFill/>
              <a:miter lim="800000"/>
              <a:headEnd/>
              <a:tailEnd/>
            </a:ln>
            <a:effectLst>
              <a:outerShdw dist="35921" dir="2700000" algn="ctr" rotWithShape="0">
                <a:schemeClr val="bg2"/>
              </a:outerShdw>
            </a:effectLst>
          </p:spPr>
          <p:txBody>
            <a:bodyPr wrap="none" anchor="ctr"/>
            <a:lstStyle/>
            <a:p>
              <a:r>
                <a:rPr lang="en-US" altLang="zh-CN" sz="1600" b="0" u="none">
                  <a:solidFill>
                    <a:schemeClr val="hlink"/>
                  </a:solidFill>
                  <a:latin typeface="Arial" charset="0"/>
                  <a:ea typeface="黑体" pitchFamily="2" charset="-122"/>
                </a:rPr>
                <a:t>cwnd = 1 </a:t>
              </a:r>
            </a:p>
          </p:txBody>
        </p:sp>
        <p:sp>
          <p:nvSpPr>
            <p:cNvPr id="777243" name="Text Box 27"/>
            <p:cNvSpPr txBox="1">
              <a:spLocks noChangeArrowheads="1"/>
            </p:cNvSpPr>
            <p:nvPr/>
          </p:nvSpPr>
          <p:spPr bwMode="auto">
            <a:xfrm>
              <a:off x="113" y="1488"/>
              <a:ext cx="635" cy="154"/>
            </a:xfrm>
            <a:prstGeom prst="rect">
              <a:avLst/>
            </a:prstGeom>
            <a:solidFill>
              <a:srgbClr val="FFCCFF"/>
            </a:solidFill>
            <a:ln w="9525" algn="ctr">
              <a:noFill/>
              <a:miter lim="800000"/>
              <a:headEnd/>
              <a:tailEnd/>
            </a:ln>
            <a:effectLst>
              <a:outerShdw dist="35921" dir="2700000" algn="ctr" rotWithShape="0">
                <a:schemeClr val="bg2"/>
              </a:outerShdw>
            </a:effectLst>
          </p:spPr>
          <p:txBody>
            <a:bodyPr wrap="none" anchor="ctr"/>
            <a:lstStyle/>
            <a:p>
              <a:r>
                <a:rPr lang="en-US" altLang="zh-CN" sz="1600" b="0" u="none">
                  <a:solidFill>
                    <a:schemeClr val="hlink"/>
                  </a:solidFill>
                  <a:latin typeface="Arial" charset="0"/>
                  <a:ea typeface="黑体" pitchFamily="2" charset="-122"/>
                </a:rPr>
                <a:t>cwnd = 2 </a:t>
              </a:r>
            </a:p>
          </p:txBody>
        </p:sp>
        <p:sp>
          <p:nvSpPr>
            <p:cNvPr id="777244" name="Text Box 28"/>
            <p:cNvSpPr txBox="1">
              <a:spLocks noChangeArrowheads="1"/>
            </p:cNvSpPr>
            <p:nvPr/>
          </p:nvSpPr>
          <p:spPr bwMode="auto">
            <a:xfrm>
              <a:off x="113" y="1904"/>
              <a:ext cx="635" cy="154"/>
            </a:xfrm>
            <a:prstGeom prst="rect">
              <a:avLst/>
            </a:prstGeom>
            <a:solidFill>
              <a:srgbClr val="99FF33"/>
            </a:solidFill>
            <a:ln w="9525" algn="ctr">
              <a:noFill/>
              <a:miter lim="800000"/>
              <a:headEnd/>
              <a:tailEnd/>
            </a:ln>
            <a:effectLst>
              <a:outerShdw dist="35921" dir="2700000" algn="ctr" rotWithShape="0">
                <a:schemeClr val="bg2"/>
              </a:outerShdw>
            </a:effectLst>
          </p:spPr>
          <p:txBody>
            <a:bodyPr wrap="none" anchor="ctr"/>
            <a:lstStyle/>
            <a:p>
              <a:r>
                <a:rPr lang="en-US" altLang="zh-CN" sz="1600" b="0" u="none">
                  <a:solidFill>
                    <a:schemeClr val="hlink"/>
                  </a:solidFill>
                  <a:latin typeface="Arial" charset="0"/>
                  <a:ea typeface="黑体" pitchFamily="2" charset="-122"/>
                </a:rPr>
                <a:t>cwnd = 4 </a:t>
              </a:r>
            </a:p>
          </p:txBody>
        </p:sp>
        <p:sp>
          <p:nvSpPr>
            <p:cNvPr id="55323" name="Text Box 29"/>
            <p:cNvSpPr txBox="1">
              <a:spLocks noChangeArrowheads="1"/>
            </p:cNvSpPr>
            <p:nvPr/>
          </p:nvSpPr>
          <p:spPr bwMode="auto">
            <a:xfrm>
              <a:off x="721" y="2614"/>
              <a:ext cx="844" cy="213"/>
            </a:xfrm>
            <a:prstGeom prst="rect">
              <a:avLst/>
            </a:prstGeom>
            <a:noFill/>
            <a:ln w="9525">
              <a:noFill/>
              <a:miter lim="800000"/>
              <a:headEnd/>
              <a:tailEnd/>
            </a:ln>
          </p:spPr>
          <p:txBody>
            <a:bodyPr wrap="none">
              <a:spAutoFit/>
            </a:bodyPr>
            <a:lstStyle/>
            <a:p>
              <a:r>
                <a:rPr lang="zh-CN" altLang="en-US" sz="1600" b="0" u="none">
                  <a:solidFill>
                    <a:schemeClr val="hlink"/>
                  </a:solidFill>
                  <a:latin typeface="Arial" charset="0"/>
                  <a:ea typeface="黑体" pitchFamily="2" charset="-122"/>
                </a:rPr>
                <a:t>发送 </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8</a:t>
              </a:r>
              <a:r>
                <a:rPr lang="en-US" altLang="zh-CN" sz="1600" b="0" u="none">
                  <a:solidFill>
                    <a:schemeClr val="hlink"/>
                  </a:solidFill>
                  <a:latin typeface="Arial" charset="0"/>
                  <a:ea typeface="黑体" pitchFamily="2" charset="-122"/>
                </a:rPr>
                <a:t>~M</a:t>
              </a:r>
              <a:r>
                <a:rPr lang="en-US" altLang="zh-CN" sz="1600" b="0" u="none" baseline="-25000">
                  <a:solidFill>
                    <a:schemeClr val="hlink"/>
                  </a:solidFill>
                  <a:latin typeface="Arial" charset="0"/>
                  <a:ea typeface="黑体" pitchFamily="2" charset="-122"/>
                </a:rPr>
                <a:t>15</a:t>
              </a:r>
            </a:p>
          </p:txBody>
        </p:sp>
        <p:sp>
          <p:nvSpPr>
            <p:cNvPr id="777246" name="Text Box 30"/>
            <p:cNvSpPr txBox="1">
              <a:spLocks noChangeArrowheads="1"/>
            </p:cNvSpPr>
            <p:nvPr/>
          </p:nvSpPr>
          <p:spPr bwMode="auto">
            <a:xfrm>
              <a:off x="113" y="2612"/>
              <a:ext cx="635" cy="212"/>
            </a:xfrm>
            <a:prstGeom prst="rect">
              <a:avLst/>
            </a:prstGeom>
            <a:solidFill>
              <a:srgbClr val="CCECFF"/>
            </a:solidFill>
            <a:ln w="9525">
              <a:noFill/>
              <a:miter lim="800000"/>
              <a:headEnd/>
              <a:tailEnd/>
            </a:ln>
            <a:effectLst>
              <a:outerShdw dist="35921" dir="2700000" algn="ctr" rotWithShape="0">
                <a:schemeClr val="bg2"/>
              </a:outerShdw>
            </a:effectLst>
          </p:spPr>
          <p:txBody>
            <a:bodyPr>
              <a:spAutoFit/>
            </a:bodyPr>
            <a:lstStyle/>
            <a:p>
              <a:r>
                <a:rPr lang="en-US" altLang="zh-CN" sz="1600" b="0" u="none">
                  <a:solidFill>
                    <a:schemeClr val="hlink"/>
                  </a:solidFill>
                  <a:latin typeface="Arial" charset="0"/>
                  <a:ea typeface="黑体" pitchFamily="2" charset="-122"/>
                </a:rPr>
                <a:t>cwnd = 8 </a:t>
              </a:r>
            </a:p>
          </p:txBody>
        </p:sp>
        <p:sp>
          <p:nvSpPr>
            <p:cNvPr id="55325" name="Text Box 31"/>
            <p:cNvSpPr txBox="1">
              <a:spLocks noChangeArrowheads="1"/>
            </p:cNvSpPr>
            <p:nvPr/>
          </p:nvSpPr>
          <p:spPr bwMode="auto">
            <a:xfrm rot="5400000">
              <a:off x="2082" y="2795"/>
              <a:ext cx="276" cy="250"/>
            </a:xfrm>
            <a:prstGeom prst="rect">
              <a:avLst/>
            </a:prstGeom>
            <a:noFill/>
            <a:ln w="9525">
              <a:noFill/>
              <a:miter lim="800000"/>
              <a:headEnd/>
              <a:tailEnd/>
            </a:ln>
          </p:spPr>
          <p:txBody>
            <a:bodyPr wrap="none">
              <a:spAutoFit/>
            </a:bodyPr>
            <a:lstStyle/>
            <a:p>
              <a:r>
                <a:rPr lang="en-US" altLang="zh-CN" sz="2000" u="none">
                  <a:solidFill>
                    <a:schemeClr val="hlink"/>
                  </a:solidFill>
                  <a:latin typeface="Arial" charset="0"/>
                  <a:ea typeface="黑体" pitchFamily="2" charset="-122"/>
                </a:rPr>
                <a:t>…</a:t>
              </a:r>
            </a:p>
          </p:txBody>
        </p:sp>
        <p:sp>
          <p:nvSpPr>
            <p:cNvPr id="55326" name="Line 32"/>
            <p:cNvSpPr>
              <a:spLocks noChangeShapeType="1"/>
            </p:cNvSpPr>
            <p:nvPr/>
          </p:nvSpPr>
          <p:spPr bwMode="auto">
            <a:xfrm>
              <a:off x="1494" y="1999"/>
              <a:ext cx="1402" cy="122"/>
            </a:xfrm>
            <a:prstGeom prst="line">
              <a:avLst/>
            </a:prstGeom>
            <a:noFill/>
            <a:ln w="28575">
              <a:solidFill>
                <a:schemeClr val="accent2"/>
              </a:solidFill>
              <a:round/>
              <a:headEnd/>
              <a:tailEnd type="triangle" w="med" len="lg"/>
            </a:ln>
          </p:spPr>
          <p:txBody>
            <a:bodyPr/>
            <a:lstStyle/>
            <a:p>
              <a:endParaRPr lang="zh-CN" altLang="en-US"/>
            </a:p>
          </p:txBody>
        </p:sp>
        <p:sp>
          <p:nvSpPr>
            <p:cNvPr id="55327" name="Line 33"/>
            <p:cNvSpPr>
              <a:spLocks noChangeShapeType="1"/>
            </p:cNvSpPr>
            <p:nvPr/>
          </p:nvSpPr>
          <p:spPr bwMode="auto">
            <a:xfrm>
              <a:off x="1494" y="2121"/>
              <a:ext cx="1402" cy="121"/>
            </a:xfrm>
            <a:prstGeom prst="line">
              <a:avLst/>
            </a:prstGeom>
            <a:noFill/>
            <a:ln w="28575">
              <a:solidFill>
                <a:schemeClr val="accent2"/>
              </a:solidFill>
              <a:round/>
              <a:headEnd/>
              <a:tailEnd type="triangle" w="med" len="lg"/>
            </a:ln>
          </p:spPr>
          <p:txBody>
            <a:bodyPr/>
            <a:lstStyle/>
            <a:p>
              <a:endParaRPr lang="zh-CN" altLang="en-US"/>
            </a:p>
          </p:txBody>
        </p:sp>
        <p:sp>
          <p:nvSpPr>
            <p:cNvPr id="55328" name="Line 34"/>
            <p:cNvSpPr>
              <a:spLocks noChangeShapeType="1"/>
            </p:cNvSpPr>
            <p:nvPr/>
          </p:nvSpPr>
          <p:spPr bwMode="auto">
            <a:xfrm>
              <a:off x="1494" y="2242"/>
              <a:ext cx="1402" cy="122"/>
            </a:xfrm>
            <a:prstGeom prst="line">
              <a:avLst/>
            </a:prstGeom>
            <a:noFill/>
            <a:ln w="28575">
              <a:solidFill>
                <a:schemeClr val="accent2"/>
              </a:solidFill>
              <a:round/>
              <a:headEnd/>
              <a:tailEnd type="triangle" w="med" len="lg"/>
            </a:ln>
          </p:spPr>
          <p:txBody>
            <a:bodyPr/>
            <a:lstStyle/>
            <a:p>
              <a:endParaRPr lang="zh-CN" altLang="en-US"/>
            </a:p>
          </p:txBody>
        </p:sp>
        <p:sp>
          <p:nvSpPr>
            <p:cNvPr id="55329" name="Line 35"/>
            <p:cNvSpPr>
              <a:spLocks noChangeShapeType="1"/>
            </p:cNvSpPr>
            <p:nvPr/>
          </p:nvSpPr>
          <p:spPr bwMode="auto">
            <a:xfrm>
              <a:off x="1494" y="2364"/>
              <a:ext cx="1402" cy="121"/>
            </a:xfrm>
            <a:prstGeom prst="line">
              <a:avLst/>
            </a:prstGeom>
            <a:noFill/>
            <a:ln w="28575">
              <a:solidFill>
                <a:schemeClr val="accent2"/>
              </a:solidFill>
              <a:round/>
              <a:headEnd/>
              <a:tailEnd type="triangle" w="med" len="lg"/>
            </a:ln>
          </p:spPr>
          <p:txBody>
            <a:bodyPr/>
            <a:lstStyle/>
            <a:p>
              <a:endParaRPr lang="zh-CN" altLang="en-US"/>
            </a:p>
          </p:txBody>
        </p:sp>
        <p:sp>
          <p:nvSpPr>
            <p:cNvPr id="55330" name="Rectangle 36"/>
            <p:cNvSpPr>
              <a:spLocks noChangeArrowheads="1"/>
            </p:cNvSpPr>
            <p:nvPr/>
          </p:nvSpPr>
          <p:spPr bwMode="auto">
            <a:xfrm>
              <a:off x="1514" y="2889"/>
              <a:ext cx="152" cy="211"/>
            </a:xfrm>
            <a:prstGeom prst="rect">
              <a:avLst/>
            </a:prstGeom>
            <a:noFill/>
            <a:ln w="9525">
              <a:noFill/>
              <a:miter lim="800000"/>
              <a:headEnd/>
              <a:tailEnd/>
            </a:ln>
          </p:spPr>
          <p:txBody>
            <a:bodyPr wrap="none" lIns="92075" tIns="46038" rIns="92075" bIns="46038">
              <a:spAutoFit/>
            </a:bodyPr>
            <a:lstStyle/>
            <a:p>
              <a:pPr defTabSz="762000" eaLnBrk="0" hangingPunct="0"/>
              <a:r>
                <a:rPr kumimoji="1" lang="en-US" altLang="zh-CN" sz="1600" b="0" i="1" u="none">
                  <a:solidFill>
                    <a:schemeClr val="hlink"/>
                  </a:solidFill>
                  <a:latin typeface="Arial" charset="0"/>
                  <a:ea typeface="黑体" pitchFamily="2" charset="-122"/>
                </a:rPr>
                <a:t>t</a:t>
              </a:r>
            </a:p>
          </p:txBody>
        </p:sp>
        <p:sp>
          <p:nvSpPr>
            <p:cNvPr id="55331" name="Rectangle 37"/>
            <p:cNvSpPr>
              <a:spLocks noChangeArrowheads="1"/>
            </p:cNvSpPr>
            <p:nvPr/>
          </p:nvSpPr>
          <p:spPr bwMode="auto">
            <a:xfrm>
              <a:off x="2919" y="2889"/>
              <a:ext cx="152" cy="211"/>
            </a:xfrm>
            <a:prstGeom prst="rect">
              <a:avLst/>
            </a:prstGeom>
            <a:noFill/>
            <a:ln w="9525">
              <a:noFill/>
              <a:miter lim="800000"/>
              <a:headEnd/>
              <a:tailEnd/>
            </a:ln>
          </p:spPr>
          <p:txBody>
            <a:bodyPr wrap="none" lIns="92075" tIns="46038" rIns="92075" bIns="46038">
              <a:spAutoFit/>
            </a:bodyPr>
            <a:lstStyle/>
            <a:p>
              <a:pPr defTabSz="762000" eaLnBrk="0" hangingPunct="0"/>
              <a:r>
                <a:rPr kumimoji="1" lang="en-US" altLang="zh-CN" sz="1600" b="0" i="1" u="none">
                  <a:solidFill>
                    <a:schemeClr val="hlink"/>
                  </a:solidFill>
                  <a:latin typeface="Arial" charset="0"/>
                  <a:ea typeface="黑体" pitchFamily="2" charset="-122"/>
                </a:rPr>
                <a:t>t</a:t>
              </a:r>
            </a:p>
          </p:txBody>
        </p:sp>
        <p:sp>
          <p:nvSpPr>
            <p:cNvPr id="777258" name="Text Box 42"/>
            <p:cNvSpPr txBox="1">
              <a:spLocks noChangeArrowheads="1"/>
            </p:cNvSpPr>
            <p:nvPr/>
          </p:nvSpPr>
          <p:spPr bwMode="auto">
            <a:xfrm>
              <a:off x="3626" y="1238"/>
              <a:ext cx="479" cy="212"/>
            </a:xfrm>
            <a:prstGeom prst="rect">
              <a:avLst/>
            </a:prstGeom>
            <a:solidFill>
              <a:srgbClr val="CCECFF"/>
            </a:solidFill>
            <a:ln w="9525">
              <a:noFill/>
              <a:miter lim="800000"/>
              <a:headEnd/>
              <a:tailEnd/>
            </a:ln>
            <a:effectLst>
              <a:outerShdw dist="35921" dir="2700000" algn="ctr" rotWithShape="0">
                <a:schemeClr val="bg2"/>
              </a:outerShdw>
            </a:effectLst>
          </p:spPr>
          <p:txBody>
            <a:bodyPr wrap="none">
              <a:spAutoFit/>
            </a:bodyPr>
            <a:lstStyle/>
            <a:p>
              <a:r>
                <a:rPr lang="zh-CN" altLang="en-US" sz="1600" b="0" u="none">
                  <a:solidFill>
                    <a:schemeClr val="hlink"/>
                  </a:solidFill>
                  <a:latin typeface="Arial" charset="0"/>
                  <a:ea typeface="黑体" pitchFamily="2" charset="-122"/>
                </a:rPr>
                <a:t>轮次 </a:t>
              </a:r>
              <a:r>
                <a:rPr lang="en-US" altLang="zh-CN" sz="1600" b="0" u="none">
                  <a:solidFill>
                    <a:schemeClr val="hlink"/>
                  </a:solidFill>
                  <a:latin typeface="Arial" charset="0"/>
                  <a:ea typeface="黑体" pitchFamily="2" charset="-122"/>
                </a:rPr>
                <a:t>1</a:t>
              </a:r>
            </a:p>
          </p:txBody>
        </p:sp>
        <p:sp>
          <p:nvSpPr>
            <p:cNvPr id="777259" name="Text Box 43"/>
            <p:cNvSpPr txBox="1">
              <a:spLocks noChangeArrowheads="1"/>
            </p:cNvSpPr>
            <p:nvPr/>
          </p:nvSpPr>
          <p:spPr bwMode="auto">
            <a:xfrm>
              <a:off x="3626" y="1630"/>
              <a:ext cx="479" cy="212"/>
            </a:xfrm>
            <a:prstGeom prst="rect">
              <a:avLst/>
            </a:prstGeom>
            <a:solidFill>
              <a:srgbClr val="CCECFF"/>
            </a:solidFill>
            <a:ln w="9525">
              <a:noFill/>
              <a:miter lim="800000"/>
              <a:headEnd/>
              <a:tailEnd/>
            </a:ln>
            <a:effectLst>
              <a:outerShdw dist="35921" dir="2700000" algn="ctr" rotWithShape="0">
                <a:schemeClr val="bg2"/>
              </a:outerShdw>
            </a:effectLst>
          </p:spPr>
          <p:txBody>
            <a:bodyPr wrap="none">
              <a:spAutoFit/>
            </a:bodyPr>
            <a:lstStyle/>
            <a:p>
              <a:r>
                <a:rPr lang="zh-CN" altLang="en-US" sz="1600" b="0" u="none">
                  <a:solidFill>
                    <a:schemeClr val="hlink"/>
                  </a:solidFill>
                  <a:latin typeface="Arial" charset="0"/>
                  <a:ea typeface="黑体" pitchFamily="2" charset="-122"/>
                </a:rPr>
                <a:t>轮次 </a:t>
              </a:r>
              <a:r>
                <a:rPr lang="en-US" altLang="zh-CN" sz="1600" b="0" u="none">
                  <a:solidFill>
                    <a:schemeClr val="hlink"/>
                  </a:solidFill>
                  <a:latin typeface="Arial" charset="0"/>
                  <a:ea typeface="黑体" pitchFamily="2" charset="-122"/>
                </a:rPr>
                <a:t>2</a:t>
              </a:r>
            </a:p>
          </p:txBody>
        </p:sp>
        <p:sp>
          <p:nvSpPr>
            <p:cNvPr id="777260" name="Text Box 44"/>
            <p:cNvSpPr txBox="1">
              <a:spLocks noChangeArrowheads="1"/>
            </p:cNvSpPr>
            <p:nvPr/>
          </p:nvSpPr>
          <p:spPr bwMode="auto">
            <a:xfrm>
              <a:off x="3626" y="2234"/>
              <a:ext cx="479" cy="212"/>
            </a:xfrm>
            <a:prstGeom prst="rect">
              <a:avLst/>
            </a:prstGeom>
            <a:solidFill>
              <a:srgbClr val="CCECFF"/>
            </a:solidFill>
            <a:ln w="9525">
              <a:noFill/>
              <a:miter lim="800000"/>
              <a:headEnd/>
              <a:tailEnd/>
            </a:ln>
            <a:effectLst>
              <a:outerShdw dist="35921" dir="2700000" algn="ctr" rotWithShape="0">
                <a:schemeClr val="bg2"/>
              </a:outerShdw>
            </a:effectLst>
          </p:spPr>
          <p:txBody>
            <a:bodyPr wrap="none">
              <a:spAutoFit/>
            </a:bodyPr>
            <a:lstStyle/>
            <a:p>
              <a:r>
                <a:rPr lang="zh-CN" altLang="en-US" sz="1600" b="0" u="none">
                  <a:solidFill>
                    <a:schemeClr val="hlink"/>
                  </a:solidFill>
                  <a:latin typeface="Arial" charset="0"/>
                  <a:ea typeface="黑体" pitchFamily="2" charset="-122"/>
                </a:rPr>
                <a:t>轮次 </a:t>
              </a:r>
              <a:r>
                <a:rPr lang="en-US" altLang="zh-CN" sz="1600" b="0" u="none">
                  <a:solidFill>
                    <a:schemeClr val="hlink"/>
                  </a:solidFill>
                  <a:latin typeface="Arial" charset="0"/>
                  <a:ea typeface="黑体" pitchFamily="2" charset="-122"/>
                </a:rPr>
                <a:t>3</a:t>
              </a:r>
            </a:p>
          </p:txBody>
        </p:sp>
      </p:grpSp>
      <p:sp>
        <p:nvSpPr>
          <p:cNvPr id="23" name="AutoShape 6"/>
          <p:cNvSpPr>
            <a:spLocks noChangeArrowheads="1"/>
          </p:cNvSpPr>
          <p:nvPr/>
        </p:nvSpPr>
        <p:spPr bwMode="auto">
          <a:xfrm>
            <a:off x="878107" y="786518"/>
            <a:ext cx="4947960" cy="837285"/>
          </a:xfrm>
          <a:prstGeom prst="roundRect">
            <a:avLst>
              <a:gd name="adj" fmla="val 16667"/>
            </a:avLst>
          </a:prstGeom>
          <a:gradFill flip="none" rotWithShape="1">
            <a:gsLst>
              <a:gs pos="0">
                <a:srgbClr val="29667B">
                  <a:shade val="30000"/>
                  <a:satMod val="115000"/>
                </a:srgbClr>
              </a:gs>
              <a:gs pos="50000">
                <a:srgbClr val="29667B">
                  <a:shade val="67500"/>
                  <a:satMod val="115000"/>
                </a:srgbClr>
              </a:gs>
              <a:gs pos="100000">
                <a:srgbClr val="29667B">
                  <a:shade val="100000"/>
                  <a:satMod val="115000"/>
                </a:srgbClr>
              </a:gs>
            </a:gsLst>
            <a:lin ang="13500000" scaled="1"/>
            <a:tileRect/>
          </a:gradFill>
          <a:ln w="9525">
            <a:solidFill>
              <a:schemeClr val="tx1"/>
            </a:solidFill>
            <a:miter lim="800000"/>
            <a:headEnd/>
            <a:tailEnd/>
          </a:ln>
          <a:effectLst>
            <a:innerShdw blurRad="63500" dist="50800" dir="2700000">
              <a:prstClr val="black">
                <a:alpha val="50000"/>
              </a:prstClr>
            </a:innerShdw>
            <a:softEdge rad="31750"/>
          </a:effectLst>
          <a:scene3d>
            <a:camera prst="orthographicFront"/>
            <a:lightRig rig="threePt" dir="t"/>
          </a:scene3d>
          <a:sp3d>
            <a:bevelT prst="relaxedInset"/>
          </a:sp3d>
        </p:spPr>
        <p:txBody>
          <a:bodyPr/>
          <a:lstStyle/>
          <a:p>
            <a:pPr algn="ctr"/>
            <a:r>
              <a:rPr lang="zh-CN" altLang="en-US" sz="2000" b="0" u="none" dirty="0">
                <a:solidFill>
                  <a:srgbClr val="FFFF00"/>
                </a:solidFill>
              </a:rPr>
              <a:t>发送方每收到一个对新报文段的</a:t>
            </a:r>
            <a:r>
              <a:rPr lang="zh-CN" altLang="en-US" sz="2000" b="0" u="none" dirty="0" smtClean="0">
                <a:solidFill>
                  <a:srgbClr val="FFFF00"/>
                </a:solidFill>
              </a:rPr>
              <a:t>确认</a:t>
            </a:r>
            <a:endParaRPr lang="en-US" altLang="zh-CN" sz="2000" b="0" u="none" dirty="0" smtClean="0">
              <a:solidFill>
                <a:srgbClr val="FFFF00"/>
              </a:solidFill>
            </a:endParaRPr>
          </a:p>
          <a:p>
            <a:pPr algn="ctr"/>
            <a:r>
              <a:rPr lang="zh-CN" altLang="en-US" sz="2000" b="0" u="none" dirty="0" smtClean="0">
                <a:solidFill>
                  <a:srgbClr val="FFFF00"/>
                </a:solidFill>
              </a:rPr>
              <a:t>（</a:t>
            </a:r>
            <a:r>
              <a:rPr lang="zh-CN" altLang="en-US" sz="2000" b="0" u="none" dirty="0">
                <a:solidFill>
                  <a:srgbClr val="FFFF00"/>
                </a:solidFill>
              </a:rPr>
              <a:t>重传的不算在内）就使 </a:t>
            </a:r>
            <a:r>
              <a:rPr lang="en-US" altLang="zh-CN" sz="2000" b="0" u="none" dirty="0" err="1">
                <a:solidFill>
                  <a:srgbClr val="FFFF00"/>
                </a:solidFill>
              </a:rPr>
              <a:t>cwnd</a:t>
            </a:r>
            <a:r>
              <a:rPr lang="en-US" altLang="zh-CN" sz="2000" b="0" u="none" dirty="0">
                <a:solidFill>
                  <a:srgbClr val="FFFF00"/>
                </a:solidFill>
              </a:rPr>
              <a:t> </a:t>
            </a:r>
            <a:r>
              <a:rPr lang="zh-CN" altLang="en-US" sz="2000" b="0" u="none" dirty="0">
                <a:solidFill>
                  <a:srgbClr val="FFFF00"/>
                </a:solidFill>
              </a:rPr>
              <a:t>加 </a:t>
            </a:r>
            <a:r>
              <a:rPr lang="en-US" altLang="zh-CN" sz="2000" b="0" u="none" dirty="0">
                <a:solidFill>
                  <a:srgbClr val="FFFF00"/>
                </a:solidFill>
              </a:rPr>
              <a:t>1</a:t>
            </a:r>
            <a:r>
              <a:rPr lang="zh-CN" altLang="en-US" sz="2000" b="0" u="none" dirty="0">
                <a:solidFill>
                  <a:srgbClr val="FFFF00"/>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a:xfrm>
            <a:off x="174629" y="858032"/>
            <a:ext cx="4968875" cy="503237"/>
          </a:xfrm>
        </p:spPr>
        <p:txBody>
          <a:bodyPr anchor="b"/>
          <a:lstStyle/>
          <a:p>
            <a:r>
              <a:rPr lang="zh-CN" altLang="en-US" sz="2400" dirty="0" smtClean="0">
                <a:solidFill>
                  <a:srgbClr val="007D7A"/>
                </a:solidFill>
                <a:latin typeface="Times New Roman" pitchFamily="18" charset="0"/>
                <a:cs typeface="Times New Roman" pitchFamily="18" charset="0"/>
              </a:rPr>
              <a:t>设置慢开始门限状态变量 </a:t>
            </a:r>
            <a:r>
              <a:rPr lang="en-US" altLang="zh-CN" sz="2400" dirty="0" err="1" smtClean="0">
                <a:solidFill>
                  <a:srgbClr val="007D7A"/>
                </a:solidFill>
                <a:latin typeface="Times New Roman" pitchFamily="18" charset="0"/>
                <a:cs typeface="Times New Roman" pitchFamily="18" charset="0"/>
              </a:rPr>
              <a:t>ssthresh</a:t>
            </a:r>
            <a:endParaRPr lang="en-US" altLang="zh-CN" sz="2400" dirty="0" smtClean="0">
              <a:solidFill>
                <a:srgbClr val="007D7A"/>
              </a:solidFill>
              <a:latin typeface="Times New Roman" pitchFamily="18" charset="0"/>
              <a:cs typeface="Times New Roman" pitchFamily="18" charset="0"/>
            </a:endParaRPr>
          </a:p>
        </p:txBody>
      </p:sp>
      <p:sp>
        <p:nvSpPr>
          <p:cNvPr id="57346" name="Rectangle 3"/>
          <p:cNvSpPr>
            <a:spLocks noGrp="1" noChangeArrowheads="1"/>
          </p:cNvSpPr>
          <p:nvPr>
            <p:ph type="body" idx="4294967295"/>
          </p:nvPr>
        </p:nvSpPr>
        <p:spPr>
          <a:xfrm>
            <a:off x="381013" y="1558146"/>
            <a:ext cx="5762623" cy="3086100"/>
          </a:xfrm>
        </p:spPr>
        <p:txBody>
          <a:bodyPr/>
          <a:lstStyle/>
          <a:p>
            <a:pPr marL="269875" indent="-269875" eaLnBrk="1" hangingPunct="1">
              <a:lnSpc>
                <a:spcPct val="130000"/>
              </a:lnSpc>
              <a:spcBef>
                <a:spcPct val="30000"/>
              </a:spcBef>
            </a:pPr>
            <a:r>
              <a:rPr lang="zh-CN" altLang="en-US" sz="2000" dirty="0" smtClean="0">
                <a:solidFill>
                  <a:srgbClr val="1A3868"/>
                </a:solidFill>
                <a:latin typeface="Times New Roman" pitchFamily="18" charset="0"/>
                <a:cs typeface="Times New Roman" pitchFamily="18" charset="0"/>
              </a:rPr>
              <a:t>为避免拥塞窗口增长过快引起网络拥塞，需要定义一个新的参数：</a:t>
            </a:r>
            <a:r>
              <a:rPr lang="zh-CN" altLang="en-US" sz="2000" dirty="0" smtClean="0">
                <a:solidFill>
                  <a:srgbClr val="C00000"/>
                </a:solidFill>
                <a:latin typeface="Times New Roman" pitchFamily="18" charset="0"/>
                <a:cs typeface="Times New Roman" pitchFamily="18" charset="0"/>
              </a:rPr>
              <a:t>慢开始门限值（阈值）；</a:t>
            </a:r>
          </a:p>
          <a:p>
            <a:pPr marL="269875" indent="-269875" eaLnBrk="1" hangingPunct="1">
              <a:lnSpc>
                <a:spcPct val="130000"/>
              </a:lnSpc>
              <a:spcBef>
                <a:spcPct val="30000"/>
              </a:spcBef>
            </a:pPr>
            <a:r>
              <a:rPr lang="zh-CN" altLang="en-US" sz="2000" dirty="0" smtClean="0">
                <a:solidFill>
                  <a:srgbClr val="1A3868"/>
                </a:solidFill>
                <a:latin typeface="Times New Roman" pitchFamily="18" charset="0"/>
                <a:cs typeface="Times New Roman" pitchFamily="18" charset="0"/>
              </a:rPr>
              <a:t>当窗口大小达到门限后，使用 </a:t>
            </a:r>
            <a:r>
              <a:rPr lang="zh-CN" altLang="en-US" sz="2000" dirty="0" smtClean="0">
                <a:solidFill>
                  <a:srgbClr val="C00000"/>
                </a:solidFill>
                <a:latin typeface="Times New Roman" pitchFamily="18" charset="0"/>
                <a:cs typeface="Times New Roman" pitchFamily="18" charset="0"/>
              </a:rPr>
              <a:t>拥塞避免算法；</a:t>
            </a:r>
          </a:p>
          <a:p>
            <a:pPr marL="539750" lvl="1" indent="-269875" eaLnBrk="1" hangingPunct="1">
              <a:lnSpc>
                <a:spcPct val="130000"/>
              </a:lnSpc>
              <a:spcBef>
                <a:spcPct val="30000"/>
              </a:spcBef>
            </a:pPr>
            <a:r>
              <a:rPr lang="zh-CN" altLang="en-US" dirty="0" smtClean="0">
                <a:solidFill>
                  <a:srgbClr val="1A3868"/>
                </a:solidFill>
                <a:latin typeface="Times New Roman" pitchFamily="18" charset="0"/>
                <a:cs typeface="Times New Roman" pitchFamily="18" charset="0"/>
              </a:rPr>
              <a:t>思路是让拥塞窗口 </a:t>
            </a:r>
            <a:r>
              <a:rPr lang="en-US" altLang="zh-CN" dirty="0" err="1" smtClean="0">
                <a:solidFill>
                  <a:srgbClr val="1A3868"/>
                </a:solidFill>
                <a:latin typeface="Times New Roman" pitchFamily="18" charset="0"/>
                <a:cs typeface="Times New Roman" pitchFamily="18" charset="0"/>
              </a:rPr>
              <a:t>cwnd</a:t>
            </a:r>
            <a:r>
              <a:rPr lang="en-US" altLang="zh-CN" dirty="0" smtClean="0">
                <a:solidFill>
                  <a:srgbClr val="1A3868"/>
                </a:solidFill>
                <a:latin typeface="Times New Roman" pitchFamily="18" charset="0"/>
                <a:cs typeface="Times New Roman" pitchFamily="18" charset="0"/>
              </a:rPr>
              <a:t> </a:t>
            </a:r>
            <a:r>
              <a:rPr lang="zh-CN" altLang="en-US" dirty="0" smtClean="0">
                <a:solidFill>
                  <a:srgbClr val="1A3868"/>
                </a:solidFill>
                <a:latin typeface="Times New Roman" pitchFamily="18" charset="0"/>
                <a:cs typeface="Times New Roman" pitchFamily="18" charset="0"/>
              </a:rPr>
              <a:t>缓慢地增大，即每经过一个往返时间就把窗口值加 </a:t>
            </a:r>
            <a:r>
              <a:rPr lang="en-US" altLang="zh-CN" dirty="0" smtClean="0">
                <a:solidFill>
                  <a:srgbClr val="1A3868"/>
                </a:solidFill>
                <a:latin typeface="Times New Roman" pitchFamily="18" charset="0"/>
                <a:cs typeface="Times New Roman" pitchFamily="18" charset="0"/>
              </a:rPr>
              <a:t>1</a:t>
            </a:r>
            <a:r>
              <a:rPr lang="zh-CN" altLang="en-US" dirty="0" smtClean="0">
                <a:solidFill>
                  <a:srgbClr val="1A3868"/>
                </a:solidFill>
                <a:latin typeface="Times New Roman" pitchFamily="18" charset="0"/>
                <a:cs typeface="Times New Roman" pitchFamily="18" charset="0"/>
              </a:rPr>
              <a:t>，而不是加倍，使拥塞窗口 </a:t>
            </a:r>
            <a:r>
              <a:rPr lang="en-US" altLang="zh-CN" dirty="0" err="1" smtClean="0">
                <a:solidFill>
                  <a:srgbClr val="1A3868"/>
                </a:solidFill>
                <a:latin typeface="Times New Roman" pitchFamily="18" charset="0"/>
                <a:cs typeface="Times New Roman" pitchFamily="18" charset="0"/>
              </a:rPr>
              <a:t>cwnd</a:t>
            </a:r>
            <a:r>
              <a:rPr lang="en-US" altLang="zh-CN" dirty="0" smtClean="0">
                <a:solidFill>
                  <a:srgbClr val="1A3868"/>
                </a:solidFill>
                <a:latin typeface="Times New Roman" pitchFamily="18" charset="0"/>
                <a:cs typeface="Times New Roman" pitchFamily="18" charset="0"/>
              </a:rPr>
              <a:t> </a:t>
            </a:r>
            <a:r>
              <a:rPr lang="zh-CN" altLang="en-US" dirty="0" smtClean="0">
                <a:solidFill>
                  <a:srgbClr val="1A3868"/>
                </a:solidFill>
                <a:latin typeface="Times New Roman" pitchFamily="18" charset="0"/>
                <a:cs typeface="Times New Roman" pitchFamily="18" charset="0"/>
              </a:rPr>
              <a:t>按线性规律缓慢增长。</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214282" y="926298"/>
            <a:ext cx="4033837" cy="503238"/>
          </a:xfrm>
        </p:spPr>
        <p:txBody>
          <a:bodyPr anchor="b"/>
          <a:lstStyle/>
          <a:p>
            <a:r>
              <a:rPr lang="zh-CN" altLang="en-US" sz="2400" dirty="0" smtClean="0">
                <a:solidFill>
                  <a:srgbClr val="007D7A"/>
                </a:solidFill>
                <a:latin typeface="Times New Roman" pitchFamily="18" charset="0"/>
                <a:cs typeface="Times New Roman" pitchFamily="18" charset="0"/>
              </a:rPr>
              <a:t>拥塞窗口与</a:t>
            </a:r>
            <a:r>
              <a:rPr lang="en-US" altLang="zh-CN" sz="2400" dirty="0" err="1" smtClean="0">
                <a:solidFill>
                  <a:srgbClr val="007D7A"/>
                </a:solidFill>
                <a:latin typeface="Times New Roman" pitchFamily="18" charset="0"/>
                <a:cs typeface="Times New Roman" pitchFamily="18" charset="0"/>
              </a:rPr>
              <a:t>ssthresh</a:t>
            </a:r>
            <a:r>
              <a:rPr lang="zh-CN" altLang="en-US" sz="2400" dirty="0" smtClean="0">
                <a:solidFill>
                  <a:srgbClr val="007D7A"/>
                </a:solidFill>
                <a:latin typeface="Times New Roman" pitchFamily="18" charset="0"/>
                <a:cs typeface="Times New Roman" pitchFamily="18" charset="0"/>
              </a:rPr>
              <a:t>的关系</a:t>
            </a:r>
          </a:p>
        </p:txBody>
      </p:sp>
      <p:sp>
        <p:nvSpPr>
          <p:cNvPr id="76803" name="Rectangle 3"/>
          <p:cNvSpPr>
            <a:spLocks noGrp="1" noChangeArrowheads="1"/>
          </p:cNvSpPr>
          <p:nvPr>
            <p:ph type="body" idx="4294967295"/>
          </p:nvPr>
        </p:nvSpPr>
        <p:spPr>
          <a:xfrm>
            <a:off x="428596" y="1686976"/>
            <a:ext cx="5572164" cy="1671386"/>
          </a:xfrm>
        </p:spPr>
        <p:txBody>
          <a:bodyPr/>
          <a:lstStyle/>
          <a:p>
            <a:pPr marL="269875" indent="-269875">
              <a:lnSpc>
                <a:spcPct val="120000"/>
              </a:lnSpc>
              <a:spcBef>
                <a:spcPct val="30000"/>
              </a:spcBef>
              <a:buClr>
                <a:srgbClr val="1A3868"/>
              </a:buClr>
            </a:pPr>
            <a:r>
              <a:rPr lang="zh-CN" altLang="en-US" sz="2000" dirty="0" smtClean="0">
                <a:solidFill>
                  <a:srgbClr val="1A3868"/>
                </a:solidFill>
                <a:latin typeface="Times New Roman" pitchFamily="18" charset="0"/>
                <a:cs typeface="Times New Roman" pitchFamily="18" charset="0"/>
              </a:rPr>
              <a:t>当 </a:t>
            </a:r>
            <a:r>
              <a:rPr lang="en-US" altLang="zh-CN" sz="2000" dirty="0" err="1" smtClean="0">
                <a:solidFill>
                  <a:srgbClr val="1A3868"/>
                </a:solidFill>
                <a:latin typeface="Times New Roman" pitchFamily="18" charset="0"/>
                <a:cs typeface="Times New Roman" pitchFamily="18" charset="0"/>
              </a:rPr>
              <a:t>cwnd</a:t>
            </a:r>
            <a:r>
              <a:rPr lang="en-US" altLang="zh-CN" sz="2000" dirty="0" smtClean="0">
                <a:solidFill>
                  <a:srgbClr val="1A3868"/>
                </a:solidFill>
                <a:latin typeface="Times New Roman" pitchFamily="18" charset="0"/>
                <a:cs typeface="Times New Roman" pitchFamily="18" charset="0"/>
              </a:rPr>
              <a:t> &lt; </a:t>
            </a:r>
            <a:r>
              <a:rPr lang="en-US" altLang="zh-CN" sz="2000" dirty="0" err="1" smtClean="0">
                <a:solidFill>
                  <a:srgbClr val="1A3868"/>
                </a:solidFill>
                <a:latin typeface="Times New Roman" pitchFamily="18" charset="0"/>
                <a:cs typeface="Times New Roman" pitchFamily="18" charset="0"/>
              </a:rPr>
              <a:t>ssthresh</a:t>
            </a:r>
            <a:r>
              <a:rPr lang="en-US" altLang="zh-CN" sz="2000" dirty="0" smtClean="0">
                <a:solidFill>
                  <a:srgbClr val="1A3868"/>
                </a:solidFill>
                <a:latin typeface="Times New Roman" pitchFamily="18" charset="0"/>
                <a:cs typeface="Times New Roman" pitchFamily="18" charset="0"/>
              </a:rPr>
              <a:t> </a:t>
            </a:r>
            <a:r>
              <a:rPr lang="zh-CN" altLang="en-US" sz="2000" dirty="0" smtClean="0">
                <a:solidFill>
                  <a:srgbClr val="1A3868"/>
                </a:solidFill>
                <a:latin typeface="Times New Roman" pitchFamily="18" charset="0"/>
                <a:cs typeface="Times New Roman" pitchFamily="18" charset="0"/>
              </a:rPr>
              <a:t>时，使用</a:t>
            </a:r>
            <a:r>
              <a:rPr lang="zh-CN" altLang="en-US" sz="2000" dirty="0" smtClean="0">
                <a:solidFill>
                  <a:srgbClr val="C00000"/>
                </a:solidFill>
                <a:latin typeface="Times New Roman" pitchFamily="18" charset="0"/>
                <a:cs typeface="Times New Roman" pitchFamily="18" charset="0"/>
              </a:rPr>
              <a:t>慢开始算法</a:t>
            </a:r>
            <a:r>
              <a:rPr lang="zh-CN" altLang="en-US" sz="2000" dirty="0" smtClean="0">
                <a:solidFill>
                  <a:srgbClr val="1A3868"/>
                </a:solidFill>
                <a:latin typeface="Times New Roman" pitchFamily="18" charset="0"/>
                <a:cs typeface="Times New Roman" pitchFamily="18" charset="0"/>
              </a:rPr>
              <a:t>。</a:t>
            </a:r>
          </a:p>
          <a:p>
            <a:pPr marL="269875" indent="-269875">
              <a:lnSpc>
                <a:spcPct val="120000"/>
              </a:lnSpc>
              <a:spcBef>
                <a:spcPct val="30000"/>
              </a:spcBef>
              <a:buClr>
                <a:srgbClr val="1A3868"/>
              </a:buClr>
            </a:pPr>
            <a:r>
              <a:rPr lang="zh-CN" altLang="en-US" sz="2000" dirty="0" smtClean="0">
                <a:solidFill>
                  <a:srgbClr val="1A3868"/>
                </a:solidFill>
                <a:latin typeface="Times New Roman" pitchFamily="18" charset="0"/>
                <a:cs typeface="Times New Roman" pitchFamily="18" charset="0"/>
              </a:rPr>
              <a:t>当 </a:t>
            </a:r>
            <a:r>
              <a:rPr lang="en-US" altLang="zh-CN" sz="2000" dirty="0" err="1" smtClean="0">
                <a:solidFill>
                  <a:srgbClr val="1A3868"/>
                </a:solidFill>
                <a:latin typeface="Times New Roman" pitchFamily="18" charset="0"/>
                <a:cs typeface="Times New Roman" pitchFamily="18" charset="0"/>
              </a:rPr>
              <a:t>cwnd</a:t>
            </a:r>
            <a:r>
              <a:rPr lang="en-US" altLang="zh-CN" sz="2000" dirty="0" smtClean="0">
                <a:solidFill>
                  <a:srgbClr val="1A3868"/>
                </a:solidFill>
                <a:latin typeface="Times New Roman" pitchFamily="18" charset="0"/>
                <a:cs typeface="Times New Roman" pitchFamily="18" charset="0"/>
              </a:rPr>
              <a:t> &gt; </a:t>
            </a:r>
            <a:r>
              <a:rPr lang="en-US" altLang="zh-CN" sz="2000" dirty="0" err="1" smtClean="0">
                <a:solidFill>
                  <a:srgbClr val="1A3868"/>
                </a:solidFill>
                <a:latin typeface="Times New Roman" pitchFamily="18" charset="0"/>
                <a:cs typeface="Times New Roman" pitchFamily="18" charset="0"/>
              </a:rPr>
              <a:t>ssthresh</a:t>
            </a:r>
            <a:r>
              <a:rPr lang="en-US" altLang="zh-CN" sz="2000" dirty="0" smtClean="0">
                <a:solidFill>
                  <a:srgbClr val="1A3868"/>
                </a:solidFill>
                <a:latin typeface="Times New Roman" pitchFamily="18" charset="0"/>
                <a:cs typeface="Times New Roman" pitchFamily="18" charset="0"/>
              </a:rPr>
              <a:t> </a:t>
            </a:r>
            <a:r>
              <a:rPr lang="zh-CN" altLang="en-US" sz="2000" dirty="0" smtClean="0">
                <a:solidFill>
                  <a:srgbClr val="1A3868"/>
                </a:solidFill>
                <a:latin typeface="Times New Roman" pitchFamily="18" charset="0"/>
                <a:cs typeface="Times New Roman" pitchFamily="18" charset="0"/>
              </a:rPr>
              <a:t>时，停止使用慢开始算法而改用</a:t>
            </a:r>
            <a:r>
              <a:rPr lang="zh-CN" altLang="en-US" sz="2000" dirty="0" smtClean="0">
                <a:solidFill>
                  <a:srgbClr val="C00000"/>
                </a:solidFill>
                <a:latin typeface="Times New Roman" pitchFamily="18" charset="0"/>
                <a:cs typeface="Times New Roman" pitchFamily="18" charset="0"/>
              </a:rPr>
              <a:t>拥塞避免算法</a:t>
            </a:r>
            <a:r>
              <a:rPr lang="zh-CN" altLang="en-US" sz="2000" dirty="0" smtClean="0">
                <a:solidFill>
                  <a:srgbClr val="1A3868"/>
                </a:solidFill>
                <a:latin typeface="Times New Roman" pitchFamily="18" charset="0"/>
                <a:cs typeface="Times New Roman" pitchFamily="18" charset="0"/>
              </a:rPr>
              <a:t>。</a:t>
            </a:r>
          </a:p>
          <a:p>
            <a:pPr marL="269875" indent="-269875">
              <a:lnSpc>
                <a:spcPct val="120000"/>
              </a:lnSpc>
              <a:spcBef>
                <a:spcPct val="30000"/>
              </a:spcBef>
              <a:buClr>
                <a:srgbClr val="1A3868"/>
              </a:buClr>
            </a:pPr>
            <a:r>
              <a:rPr lang="zh-CN" altLang="en-US" sz="2000" dirty="0" smtClean="0">
                <a:solidFill>
                  <a:srgbClr val="1A3868"/>
                </a:solidFill>
                <a:latin typeface="Times New Roman" pitchFamily="18" charset="0"/>
                <a:cs typeface="Times New Roman" pitchFamily="18" charset="0"/>
              </a:rPr>
              <a:t>当 </a:t>
            </a:r>
            <a:r>
              <a:rPr lang="en-US" altLang="zh-CN" sz="2000" dirty="0" err="1" smtClean="0">
                <a:solidFill>
                  <a:srgbClr val="1A3868"/>
                </a:solidFill>
                <a:latin typeface="Times New Roman" pitchFamily="18" charset="0"/>
                <a:cs typeface="Times New Roman" pitchFamily="18" charset="0"/>
              </a:rPr>
              <a:t>cwnd</a:t>
            </a:r>
            <a:r>
              <a:rPr lang="en-US" altLang="zh-CN" sz="2000" dirty="0" smtClean="0">
                <a:solidFill>
                  <a:srgbClr val="1A3868"/>
                </a:solidFill>
                <a:latin typeface="Times New Roman" pitchFamily="18" charset="0"/>
                <a:cs typeface="Times New Roman" pitchFamily="18" charset="0"/>
              </a:rPr>
              <a:t> = </a:t>
            </a:r>
            <a:r>
              <a:rPr lang="en-US" altLang="zh-CN" sz="2000" dirty="0" err="1" smtClean="0">
                <a:solidFill>
                  <a:srgbClr val="1A3868"/>
                </a:solidFill>
                <a:latin typeface="Times New Roman" pitchFamily="18" charset="0"/>
                <a:cs typeface="Times New Roman" pitchFamily="18" charset="0"/>
              </a:rPr>
              <a:t>ssthresh</a:t>
            </a:r>
            <a:r>
              <a:rPr lang="en-US" altLang="zh-CN" sz="2000" dirty="0" smtClean="0">
                <a:solidFill>
                  <a:srgbClr val="1A3868"/>
                </a:solidFill>
                <a:latin typeface="Times New Roman" pitchFamily="18" charset="0"/>
                <a:cs typeface="Times New Roman" pitchFamily="18" charset="0"/>
              </a:rPr>
              <a:t> </a:t>
            </a:r>
            <a:r>
              <a:rPr lang="zh-CN" altLang="en-US" sz="2000" dirty="0" smtClean="0">
                <a:solidFill>
                  <a:srgbClr val="1A3868"/>
                </a:solidFill>
                <a:latin typeface="Times New Roman" pitchFamily="18" charset="0"/>
                <a:cs typeface="Times New Roman" pitchFamily="18" charset="0"/>
              </a:rPr>
              <a:t>时，既可使用慢开始算法，也可使用拥塞避免算法。</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a:xfrm>
            <a:off x="214282" y="708811"/>
            <a:ext cx="3025775" cy="720725"/>
          </a:xfrm>
        </p:spPr>
        <p:txBody>
          <a:bodyPr anchor="b"/>
          <a:lstStyle/>
          <a:p>
            <a:r>
              <a:rPr lang="zh-CN" altLang="en-US" sz="2400" dirty="0" smtClean="0">
                <a:solidFill>
                  <a:srgbClr val="007D7A"/>
                </a:solidFill>
                <a:latin typeface="Times New Roman" pitchFamily="18" charset="0"/>
                <a:cs typeface="Times New Roman" pitchFamily="18" charset="0"/>
              </a:rPr>
              <a:t>当网络出现拥塞时</a:t>
            </a:r>
          </a:p>
        </p:txBody>
      </p:sp>
      <p:sp>
        <p:nvSpPr>
          <p:cNvPr id="58370" name="Rectangle 3"/>
          <p:cNvSpPr>
            <a:spLocks noGrp="1" noChangeArrowheads="1"/>
          </p:cNvSpPr>
          <p:nvPr>
            <p:ph type="body" idx="4294967295"/>
          </p:nvPr>
        </p:nvSpPr>
        <p:spPr>
          <a:xfrm>
            <a:off x="500035" y="1500974"/>
            <a:ext cx="5500726" cy="2538413"/>
          </a:xfrm>
        </p:spPr>
        <p:txBody>
          <a:bodyPr/>
          <a:lstStyle/>
          <a:p>
            <a:pPr marL="269875" indent="-269875">
              <a:lnSpc>
                <a:spcPct val="130000"/>
              </a:lnSpc>
              <a:spcBef>
                <a:spcPct val="30000"/>
              </a:spcBef>
              <a:buClr>
                <a:srgbClr val="1A3868"/>
              </a:buClr>
            </a:pPr>
            <a:r>
              <a:rPr lang="zh-CN" altLang="en-US" sz="2000" dirty="0" smtClean="0">
                <a:solidFill>
                  <a:srgbClr val="1A3868"/>
                </a:solidFill>
                <a:latin typeface="Times New Roman" pitchFamily="18" charset="0"/>
                <a:cs typeface="Times New Roman" pitchFamily="18" charset="0"/>
              </a:rPr>
              <a:t>无论在慢开始阶段还是在拥塞避免阶段，只要发送方判断网络出现拥塞（其根据就是没有按时收到确认），就要</a:t>
            </a:r>
            <a:r>
              <a:rPr lang="zh-CN" altLang="en-US" sz="2000" dirty="0" smtClean="0">
                <a:solidFill>
                  <a:srgbClr val="C00000"/>
                </a:solidFill>
                <a:latin typeface="Times New Roman" pitchFamily="18" charset="0"/>
                <a:cs typeface="Times New Roman" pitchFamily="18" charset="0"/>
              </a:rPr>
              <a:t>把慢开始门限 </a:t>
            </a:r>
            <a:r>
              <a:rPr lang="en-US" altLang="zh-CN" sz="2000" dirty="0" err="1" smtClean="0">
                <a:solidFill>
                  <a:srgbClr val="C00000"/>
                </a:solidFill>
                <a:latin typeface="Times New Roman" pitchFamily="18" charset="0"/>
                <a:cs typeface="Times New Roman" pitchFamily="18" charset="0"/>
              </a:rPr>
              <a:t>ssthresh</a:t>
            </a:r>
            <a:r>
              <a:rPr lang="en-US" altLang="zh-CN" sz="2000" dirty="0" smtClean="0">
                <a:solidFill>
                  <a:srgbClr val="C00000"/>
                </a:solidFill>
                <a:latin typeface="Times New Roman" pitchFamily="18" charset="0"/>
                <a:cs typeface="Times New Roman" pitchFamily="18" charset="0"/>
              </a:rPr>
              <a:t> </a:t>
            </a:r>
            <a:r>
              <a:rPr lang="zh-CN" altLang="en-US" sz="2000" dirty="0" smtClean="0">
                <a:solidFill>
                  <a:srgbClr val="C00000"/>
                </a:solidFill>
                <a:latin typeface="Times New Roman" pitchFamily="18" charset="0"/>
                <a:cs typeface="Times New Roman" pitchFamily="18" charset="0"/>
              </a:rPr>
              <a:t>设置为出现拥塞时的发送方窗口值的一半</a:t>
            </a:r>
            <a:r>
              <a:rPr lang="zh-CN" altLang="en-US" sz="2000" dirty="0" smtClean="0">
                <a:solidFill>
                  <a:srgbClr val="1A3868"/>
                </a:solidFill>
                <a:latin typeface="Times New Roman" pitchFamily="18" charset="0"/>
                <a:cs typeface="Times New Roman" pitchFamily="18" charset="0"/>
              </a:rPr>
              <a:t>（但不能小于</a:t>
            </a:r>
            <a:r>
              <a:rPr lang="en-US" altLang="zh-CN" sz="2000" dirty="0" smtClean="0">
                <a:solidFill>
                  <a:srgbClr val="1A3868"/>
                </a:solidFill>
                <a:latin typeface="Times New Roman" pitchFamily="18" charset="0"/>
                <a:cs typeface="Times New Roman" pitchFamily="18" charset="0"/>
              </a:rPr>
              <a:t>2</a:t>
            </a:r>
            <a:r>
              <a:rPr lang="zh-CN" altLang="en-US" sz="2000" dirty="0" smtClean="0">
                <a:solidFill>
                  <a:srgbClr val="1A3868"/>
                </a:solidFill>
                <a:latin typeface="Times New Roman" pitchFamily="18" charset="0"/>
                <a:cs typeface="Times New Roman" pitchFamily="18" charset="0"/>
              </a:rPr>
              <a:t>）。</a:t>
            </a:r>
          </a:p>
          <a:p>
            <a:pPr marL="269875" indent="-269875">
              <a:lnSpc>
                <a:spcPct val="130000"/>
              </a:lnSpc>
              <a:spcBef>
                <a:spcPct val="30000"/>
              </a:spcBef>
              <a:buClr>
                <a:srgbClr val="1A3868"/>
              </a:buClr>
            </a:pPr>
            <a:r>
              <a:rPr lang="zh-CN" altLang="en-US" sz="2000" dirty="0" smtClean="0">
                <a:solidFill>
                  <a:srgbClr val="C00000"/>
                </a:solidFill>
                <a:latin typeface="Times New Roman" pitchFamily="18" charset="0"/>
                <a:cs typeface="Times New Roman" pitchFamily="18" charset="0"/>
              </a:rPr>
              <a:t>拥塞窗口 </a:t>
            </a:r>
            <a:r>
              <a:rPr lang="en-US" altLang="zh-CN" sz="2000" dirty="0" err="1" smtClean="0">
                <a:solidFill>
                  <a:srgbClr val="C00000"/>
                </a:solidFill>
                <a:latin typeface="Times New Roman" pitchFamily="18" charset="0"/>
                <a:cs typeface="Times New Roman" pitchFamily="18" charset="0"/>
              </a:rPr>
              <a:t>cwnd</a:t>
            </a:r>
            <a:r>
              <a:rPr lang="en-US" altLang="zh-CN" sz="2000" dirty="0" smtClean="0">
                <a:solidFill>
                  <a:srgbClr val="C00000"/>
                </a:solidFill>
                <a:latin typeface="Times New Roman" pitchFamily="18" charset="0"/>
                <a:cs typeface="Times New Roman" pitchFamily="18" charset="0"/>
              </a:rPr>
              <a:t> </a:t>
            </a:r>
            <a:r>
              <a:rPr lang="zh-CN" altLang="en-US" sz="2000" dirty="0" smtClean="0">
                <a:solidFill>
                  <a:srgbClr val="C00000"/>
                </a:solidFill>
                <a:latin typeface="Times New Roman" pitchFamily="18" charset="0"/>
                <a:cs typeface="Times New Roman" pitchFamily="18" charset="0"/>
              </a:rPr>
              <a:t>重新设置为 </a:t>
            </a:r>
            <a:r>
              <a:rPr lang="en-US" altLang="zh-CN" sz="2000" dirty="0" smtClean="0">
                <a:solidFill>
                  <a:srgbClr val="C00000"/>
                </a:solidFill>
                <a:latin typeface="Times New Roman" pitchFamily="18" charset="0"/>
                <a:cs typeface="Times New Roman" pitchFamily="18" charset="0"/>
              </a:rPr>
              <a:t>1</a:t>
            </a:r>
            <a:r>
              <a:rPr lang="zh-CN" altLang="en-US" sz="2000" dirty="0" smtClean="0">
                <a:solidFill>
                  <a:srgbClr val="1A3868"/>
                </a:solidFill>
                <a:latin typeface="Times New Roman" pitchFamily="18" charset="0"/>
                <a:cs typeface="Times New Roman" pitchFamily="18" charset="0"/>
              </a:rPr>
              <a:t>，执行慢开始算法。</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title" idx="4294967295"/>
          </p:nvPr>
        </p:nvSpPr>
        <p:spPr>
          <a:xfrm>
            <a:off x="214282" y="773113"/>
            <a:ext cx="5056187" cy="468312"/>
          </a:xfrm>
        </p:spPr>
        <p:txBody>
          <a:bodyPr anchor="b"/>
          <a:lstStyle/>
          <a:p>
            <a:r>
              <a:rPr lang="zh-CN" altLang="en-US" sz="2400" dirty="0" smtClean="0">
                <a:solidFill>
                  <a:srgbClr val="007D7A"/>
                </a:solidFill>
                <a:latin typeface="Times New Roman" pitchFamily="18" charset="0"/>
                <a:cs typeface="Times New Roman" pitchFamily="18" charset="0"/>
              </a:rPr>
              <a:t>慢开始和拥塞避免算法的实现举例</a:t>
            </a:r>
            <a:r>
              <a:rPr lang="zh-CN" altLang="en-US" sz="1800" dirty="0" smtClean="0"/>
              <a:t> </a:t>
            </a:r>
          </a:p>
        </p:txBody>
      </p:sp>
      <p:sp>
        <p:nvSpPr>
          <p:cNvPr id="59397" name="Text Box 109"/>
          <p:cNvSpPr txBox="1">
            <a:spLocks noChangeArrowheads="1"/>
          </p:cNvSpPr>
          <p:nvPr/>
        </p:nvSpPr>
        <p:spPr bwMode="auto">
          <a:xfrm>
            <a:off x="471504" y="4221163"/>
            <a:ext cx="5400675" cy="366712"/>
          </a:xfrm>
          <a:prstGeom prst="rect">
            <a:avLst/>
          </a:prstGeom>
          <a:noFill/>
          <a:ln w="9525">
            <a:noFill/>
            <a:miter lim="800000"/>
            <a:headEnd/>
            <a:tailEnd/>
          </a:ln>
        </p:spPr>
        <p:txBody>
          <a:bodyPr>
            <a:spAutoFit/>
          </a:bodyPr>
          <a:lstStyle/>
          <a:p>
            <a:r>
              <a:rPr lang="zh-CN" altLang="en-US" sz="1800" b="0" u="none">
                <a:solidFill>
                  <a:srgbClr val="333399"/>
                </a:solidFill>
                <a:latin typeface="微软雅黑" pitchFamily="34" charset="-122"/>
              </a:rPr>
              <a:t>当 </a:t>
            </a:r>
            <a:r>
              <a:rPr lang="en-US" altLang="zh-CN" sz="1800" b="0" u="none">
                <a:solidFill>
                  <a:srgbClr val="333399"/>
                </a:solidFill>
                <a:latin typeface="微软雅黑" pitchFamily="34" charset="-122"/>
              </a:rPr>
              <a:t>TCP </a:t>
            </a:r>
            <a:r>
              <a:rPr lang="zh-CN" altLang="en-US" sz="1800" b="0" u="none">
                <a:solidFill>
                  <a:srgbClr val="333399"/>
                </a:solidFill>
                <a:latin typeface="微软雅黑" pitchFamily="34" charset="-122"/>
              </a:rPr>
              <a:t>连接进行初始化时，将拥塞窗口置为 </a:t>
            </a:r>
            <a:r>
              <a:rPr lang="en-US" altLang="zh-CN" sz="1800" b="0" u="none">
                <a:solidFill>
                  <a:srgbClr val="333399"/>
                </a:solidFill>
                <a:latin typeface="微软雅黑" pitchFamily="34" charset="-122"/>
              </a:rPr>
              <a:t>1</a:t>
            </a:r>
            <a:r>
              <a:rPr lang="zh-CN" altLang="en-US" sz="1800" b="0" u="none">
                <a:solidFill>
                  <a:srgbClr val="333399"/>
                </a:solidFill>
                <a:latin typeface="微软雅黑" pitchFamily="34" charset="-122"/>
              </a:rPr>
              <a:t>。</a:t>
            </a:r>
          </a:p>
        </p:txBody>
      </p:sp>
      <p:sp>
        <p:nvSpPr>
          <p:cNvPr id="59393" name="Line 255"/>
          <p:cNvSpPr>
            <a:spLocks noChangeShapeType="1"/>
          </p:cNvSpPr>
          <p:nvPr/>
        </p:nvSpPr>
        <p:spPr bwMode="auto">
          <a:xfrm>
            <a:off x="1549417" y="1601788"/>
            <a:ext cx="0" cy="1851025"/>
          </a:xfrm>
          <a:prstGeom prst="line">
            <a:avLst/>
          </a:prstGeom>
          <a:noFill/>
          <a:ln w="9525">
            <a:solidFill>
              <a:schemeClr val="hlink"/>
            </a:solidFill>
            <a:round/>
            <a:headEnd type="triangle" w="sm" len="lg"/>
            <a:tailEnd/>
          </a:ln>
        </p:spPr>
        <p:txBody>
          <a:bodyPr wrap="none" anchor="ctr"/>
          <a:lstStyle/>
          <a:p>
            <a:endParaRPr lang="zh-CN" altLang="en-US"/>
          </a:p>
        </p:txBody>
      </p:sp>
      <p:sp>
        <p:nvSpPr>
          <p:cNvPr id="59394" name="Text Box 295"/>
          <p:cNvSpPr txBox="1">
            <a:spLocks noChangeArrowheads="1"/>
          </p:cNvSpPr>
          <p:nvPr/>
        </p:nvSpPr>
        <p:spPr bwMode="auto">
          <a:xfrm>
            <a:off x="5869004" y="3467100"/>
            <a:ext cx="381000"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22</a:t>
            </a:r>
          </a:p>
        </p:txBody>
      </p:sp>
      <p:sp>
        <p:nvSpPr>
          <p:cNvPr id="59395" name="Text Box 301"/>
          <p:cNvSpPr txBox="1">
            <a:spLocks noChangeArrowheads="1"/>
          </p:cNvSpPr>
          <p:nvPr/>
        </p:nvSpPr>
        <p:spPr bwMode="auto">
          <a:xfrm>
            <a:off x="1209692" y="2278063"/>
            <a:ext cx="381000" cy="304800"/>
          </a:xfrm>
          <a:prstGeom prst="rect">
            <a:avLst/>
          </a:prstGeom>
          <a:noFill/>
          <a:ln w="9525">
            <a:noFill/>
            <a:miter lim="800000"/>
            <a:headEnd/>
            <a:tailEnd/>
          </a:ln>
        </p:spPr>
        <p:txBody>
          <a:bodyPr wrap="none">
            <a:spAutoFit/>
          </a:bodyPr>
          <a:lstStyle/>
          <a:p>
            <a:r>
              <a:rPr kumimoji="1" lang="en-US" altLang="zh-CN" sz="1400" b="0" u="none">
                <a:solidFill>
                  <a:srgbClr val="FF0000"/>
                </a:solidFill>
                <a:latin typeface="Arial" charset="0"/>
                <a:ea typeface="黑体" pitchFamily="2" charset="-122"/>
              </a:rPr>
              <a:t>16</a:t>
            </a:r>
          </a:p>
        </p:txBody>
      </p:sp>
      <p:sp>
        <p:nvSpPr>
          <p:cNvPr id="528494" name="Text Box 110"/>
          <p:cNvSpPr txBox="1">
            <a:spLocks noChangeArrowheads="1"/>
          </p:cNvSpPr>
          <p:nvPr/>
        </p:nvSpPr>
        <p:spPr bwMode="auto">
          <a:xfrm>
            <a:off x="460392" y="4581525"/>
            <a:ext cx="6540500" cy="366713"/>
          </a:xfrm>
          <a:prstGeom prst="rect">
            <a:avLst/>
          </a:prstGeom>
          <a:noFill/>
          <a:ln w="9525">
            <a:noFill/>
            <a:miter lim="800000"/>
            <a:headEnd/>
            <a:tailEnd/>
          </a:ln>
        </p:spPr>
        <p:txBody>
          <a:bodyPr>
            <a:spAutoFit/>
          </a:bodyPr>
          <a:lstStyle/>
          <a:p>
            <a:r>
              <a:rPr lang="zh-CN" altLang="en-US" sz="1800" b="0" u="none">
                <a:solidFill>
                  <a:srgbClr val="FF6600"/>
                </a:solidFill>
                <a:latin typeface="微软雅黑" pitchFamily="34" charset="-122"/>
              </a:rPr>
              <a:t>慢开始门限的初始值设置为 </a:t>
            </a:r>
            <a:r>
              <a:rPr lang="en-US" altLang="zh-CN" sz="1800" b="0" u="none">
                <a:solidFill>
                  <a:srgbClr val="FF6600"/>
                </a:solidFill>
                <a:latin typeface="微软雅黑" pitchFamily="34" charset="-122"/>
              </a:rPr>
              <a:t>16 </a:t>
            </a:r>
            <a:r>
              <a:rPr lang="zh-CN" altLang="en-US" sz="1800" b="0" u="none">
                <a:solidFill>
                  <a:srgbClr val="FF6600"/>
                </a:solidFill>
                <a:latin typeface="微软雅黑" pitchFamily="34" charset="-122"/>
              </a:rPr>
              <a:t>个报文段，即 </a:t>
            </a:r>
            <a:r>
              <a:rPr lang="en-US" altLang="zh-CN" sz="1800" b="0" u="none">
                <a:solidFill>
                  <a:srgbClr val="FF6600"/>
                </a:solidFill>
                <a:latin typeface="微软雅黑" pitchFamily="34" charset="-122"/>
              </a:rPr>
              <a:t>ssthresh = 16</a:t>
            </a:r>
            <a:r>
              <a:rPr lang="zh-CN" altLang="en-US" sz="1800" b="0" u="none">
                <a:solidFill>
                  <a:srgbClr val="FF6600"/>
                </a:solidFill>
                <a:latin typeface="微软雅黑" pitchFamily="34" charset="-122"/>
              </a:rPr>
              <a:t>。</a:t>
            </a:r>
          </a:p>
        </p:txBody>
      </p:sp>
      <p:sp>
        <p:nvSpPr>
          <p:cNvPr id="59399" name="Line 248"/>
          <p:cNvSpPr>
            <a:spLocks noChangeShapeType="1"/>
          </p:cNvSpPr>
          <p:nvPr/>
        </p:nvSpPr>
        <p:spPr bwMode="auto">
          <a:xfrm>
            <a:off x="4551379" y="1873250"/>
            <a:ext cx="0" cy="793750"/>
          </a:xfrm>
          <a:prstGeom prst="line">
            <a:avLst/>
          </a:prstGeom>
          <a:noFill/>
          <a:ln w="9525">
            <a:solidFill>
              <a:schemeClr val="hlink"/>
            </a:solidFill>
            <a:round/>
            <a:headEnd type="triangle" w="sm" len="med"/>
            <a:tailEnd type="triangle" w="sm" len="med"/>
          </a:ln>
        </p:spPr>
        <p:txBody>
          <a:bodyPr wrap="none" anchor="ctr"/>
          <a:lstStyle/>
          <a:p>
            <a:endParaRPr lang="zh-CN" altLang="en-US"/>
          </a:p>
        </p:txBody>
      </p:sp>
      <p:sp>
        <p:nvSpPr>
          <p:cNvPr id="59400" name="Text Box 249"/>
          <p:cNvSpPr txBox="1">
            <a:spLocks noChangeArrowheads="1"/>
          </p:cNvSpPr>
          <p:nvPr/>
        </p:nvSpPr>
        <p:spPr bwMode="auto">
          <a:xfrm>
            <a:off x="3995754" y="1997075"/>
            <a:ext cx="1069975" cy="336550"/>
          </a:xfrm>
          <a:prstGeom prst="rect">
            <a:avLst/>
          </a:prstGeom>
          <a:noFill/>
          <a:ln w="9525">
            <a:noFill/>
            <a:miter lim="800000"/>
            <a:headEnd/>
            <a:tailEnd/>
          </a:ln>
        </p:spPr>
        <p:txBody>
          <a:bodyPr>
            <a:spAutoFit/>
          </a:bodyPr>
          <a:lstStyle/>
          <a:p>
            <a:r>
              <a:rPr kumimoji="1" lang="en-US" altLang="zh-CN" sz="1600" b="0" u="none">
                <a:solidFill>
                  <a:schemeClr val="accent2"/>
                </a:solidFill>
                <a:latin typeface="Arial" charset="0"/>
                <a:ea typeface="黑体" pitchFamily="2" charset="-122"/>
              </a:rPr>
              <a:t>“</a:t>
            </a:r>
            <a:r>
              <a:rPr kumimoji="1" lang="zh-CN" altLang="en-US" sz="1600" b="0" u="none">
                <a:solidFill>
                  <a:schemeClr val="accent2"/>
                </a:solidFill>
                <a:latin typeface="Arial" charset="0"/>
                <a:ea typeface="黑体" pitchFamily="2" charset="-122"/>
              </a:rPr>
              <a:t>乘法减小”</a:t>
            </a:r>
          </a:p>
        </p:txBody>
      </p:sp>
      <p:sp>
        <p:nvSpPr>
          <p:cNvPr id="59401" name="Rectangle 250"/>
          <p:cNvSpPr>
            <a:spLocks noChangeArrowheads="1"/>
          </p:cNvSpPr>
          <p:nvPr/>
        </p:nvSpPr>
        <p:spPr bwMode="auto">
          <a:xfrm>
            <a:off x="5011754" y="1681163"/>
            <a:ext cx="1209675" cy="1039812"/>
          </a:xfrm>
          <a:prstGeom prst="rect">
            <a:avLst/>
          </a:prstGeom>
          <a:noFill/>
          <a:ln w="9525" algn="ctr">
            <a:noFill/>
            <a:miter lim="800000"/>
            <a:headEnd/>
            <a:tailEnd/>
          </a:ln>
        </p:spPr>
        <p:txBody>
          <a:bodyPr wrap="none" anchor="ctr"/>
          <a:lstStyle/>
          <a:p>
            <a:endParaRPr lang="zh-CN" altLang="en-US" sz="2400" b="0" u="none">
              <a:solidFill>
                <a:schemeClr val="tx1"/>
              </a:solidFill>
              <a:latin typeface="Tahoma" pitchFamily="34" charset="0"/>
              <a:ea typeface="宋体" charset="-122"/>
            </a:endParaRPr>
          </a:p>
        </p:txBody>
      </p:sp>
      <p:sp>
        <p:nvSpPr>
          <p:cNvPr id="59402" name="Rectangle 251"/>
          <p:cNvSpPr>
            <a:spLocks noChangeArrowheads="1"/>
          </p:cNvSpPr>
          <p:nvPr/>
        </p:nvSpPr>
        <p:spPr bwMode="auto">
          <a:xfrm>
            <a:off x="2347929" y="1487488"/>
            <a:ext cx="1689100" cy="1039812"/>
          </a:xfrm>
          <a:prstGeom prst="rect">
            <a:avLst/>
          </a:prstGeom>
          <a:noFill/>
          <a:ln w="9525">
            <a:noFill/>
            <a:miter lim="800000"/>
            <a:headEnd/>
            <a:tailEnd/>
          </a:ln>
        </p:spPr>
        <p:txBody>
          <a:bodyPr wrap="none" anchor="ctr"/>
          <a:lstStyle/>
          <a:p>
            <a:endParaRPr lang="zh-CN" altLang="en-US" sz="2400" b="0" u="none">
              <a:solidFill>
                <a:schemeClr val="tx1"/>
              </a:solidFill>
              <a:latin typeface="Tahoma" pitchFamily="34" charset="0"/>
              <a:ea typeface="宋体" charset="-122"/>
            </a:endParaRPr>
          </a:p>
        </p:txBody>
      </p:sp>
      <p:sp>
        <p:nvSpPr>
          <p:cNvPr id="59403" name="Rectangle 252"/>
          <p:cNvSpPr>
            <a:spLocks noChangeArrowheads="1"/>
          </p:cNvSpPr>
          <p:nvPr/>
        </p:nvSpPr>
        <p:spPr bwMode="auto">
          <a:xfrm>
            <a:off x="4205304" y="3463925"/>
            <a:ext cx="833438" cy="568325"/>
          </a:xfrm>
          <a:prstGeom prst="rect">
            <a:avLst/>
          </a:prstGeom>
          <a:noFill/>
          <a:ln w="9525">
            <a:noFill/>
            <a:miter lim="800000"/>
            <a:headEnd/>
            <a:tailEnd/>
          </a:ln>
        </p:spPr>
        <p:txBody>
          <a:bodyPr wrap="none" anchor="ctr"/>
          <a:lstStyle/>
          <a:p>
            <a:endParaRPr lang="zh-CN" altLang="en-US" sz="2400" b="0" u="none">
              <a:solidFill>
                <a:schemeClr val="tx1"/>
              </a:solidFill>
              <a:latin typeface="Tahoma" pitchFamily="34" charset="0"/>
              <a:ea typeface="宋体" charset="-122"/>
            </a:endParaRPr>
          </a:p>
        </p:txBody>
      </p:sp>
      <p:sp>
        <p:nvSpPr>
          <p:cNvPr id="59404" name="Rectangle 253"/>
          <p:cNvSpPr>
            <a:spLocks noChangeArrowheads="1"/>
          </p:cNvSpPr>
          <p:nvPr/>
        </p:nvSpPr>
        <p:spPr bwMode="auto">
          <a:xfrm>
            <a:off x="1555767" y="3459163"/>
            <a:ext cx="833437" cy="565150"/>
          </a:xfrm>
          <a:prstGeom prst="rect">
            <a:avLst/>
          </a:prstGeom>
          <a:noFill/>
          <a:ln w="9525">
            <a:noFill/>
            <a:miter lim="800000"/>
            <a:headEnd/>
            <a:tailEnd/>
          </a:ln>
        </p:spPr>
        <p:txBody>
          <a:bodyPr wrap="none" anchor="ctr"/>
          <a:lstStyle/>
          <a:p>
            <a:endParaRPr lang="zh-CN" altLang="en-US" sz="2400" b="0" u="none">
              <a:solidFill>
                <a:schemeClr val="tx1"/>
              </a:solidFill>
              <a:latin typeface="Tahoma" pitchFamily="34" charset="0"/>
              <a:ea typeface="宋体" charset="-122"/>
            </a:endParaRPr>
          </a:p>
        </p:txBody>
      </p:sp>
      <p:sp>
        <p:nvSpPr>
          <p:cNvPr id="59405" name="Line 254"/>
          <p:cNvSpPr>
            <a:spLocks noChangeShapeType="1"/>
          </p:cNvSpPr>
          <p:nvPr/>
        </p:nvSpPr>
        <p:spPr bwMode="auto">
          <a:xfrm>
            <a:off x="1549417" y="3452813"/>
            <a:ext cx="4830762" cy="0"/>
          </a:xfrm>
          <a:prstGeom prst="line">
            <a:avLst/>
          </a:prstGeom>
          <a:noFill/>
          <a:ln w="9525">
            <a:solidFill>
              <a:schemeClr val="hlink"/>
            </a:solidFill>
            <a:round/>
            <a:headEnd/>
            <a:tailEnd type="triangle" w="sm" len="lg"/>
          </a:ln>
        </p:spPr>
        <p:txBody>
          <a:bodyPr wrap="none" anchor="ctr"/>
          <a:lstStyle/>
          <a:p>
            <a:endParaRPr lang="zh-CN" altLang="en-US"/>
          </a:p>
        </p:txBody>
      </p:sp>
      <p:sp>
        <p:nvSpPr>
          <p:cNvPr id="59406" name="Line 256"/>
          <p:cNvSpPr>
            <a:spLocks noChangeShapeType="1"/>
          </p:cNvSpPr>
          <p:nvPr/>
        </p:nvSpPr>
        <p:spPr bwMode="auto">
          <a:xfrm>
            <a:off x="1754204" y="3398838"/>
            <a:ext cx="0" cy="53975"/>
          </a:xfrm>
          <a:prstGeom prst="line">
            <a:avLst/>
          </a:prstGeom>
          <a:noFill/>
          <a:ln w="9525">
            <a:solidFill>
              <a:schemeClr val="tx1"/>
            </a:solidFill>
            <a:round/>
            <a:headEnd/>
            <a:tailEnd/>
          </a:ln>
        </p:spPr>
        <p:txBody>
          <a:bodyPr wrap="none" anchor="ctr"/>
          <a:lstStyle/>
          <a:p>
            <a:endParaRPr lang="zh-CN" altLang="en-US"/>
          </a:p>
        </p:txBody>
      </p:sp>
      <p:sp>
        <p:nvSpPr>
          <p:cNvPr id="59407" name="Line 257"/>
          <p:cNvSpPr>
            <a:spLocks noChangeShapeType="1"/>
          </p:cNvSpPr>
          <p:nvPr/>
        </p:nvSpPr>
        <p:spPr bwMode="auto">
          <a:xfrm>
            <a:off x="1957404"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08" name="Line 258"/>
          <p:cNvSpPr>
            <a:spLocks noChangeShapeType="1"/>
          </p:cNvSpPr>
          <p:nvPr/>
        </p:nvSpPr>
        <p:spPr bwMode="auto">
          <a:xfrm>
            <a:off x="2162192"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09" name="Line 259"/>
          <p:cNvSpPr>
            <a:spLocks noChangeShapeType="1"/>
          </p:cNvSpPr>
          <p:nvPr/>
        </p:nvSpPr>
        <p:spPr bwMode="auto">
          <a:xfrm>
            <a:off x="2365392"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10" name="Line 260"/>
          <p:cNvSpPr>
            <a:spLocks noChangeShapeType="1"/>
          </p:cNvSpPr>
          <p:nvPr/>
        </p:nvSpPr>
        <p:spPr bwMode="auto">
          <a:xfrm>
            <a:off x="2570179"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11" name="Line 261"/>
          <p:cNvSpPr>
            <a:spLocks noChangeShapeType="1"/>
          </p:cNvSpPr>
          <p:nvPr/>
        </p:nvSpPr>
        <p:spPr bwMode="auto">
          <a:xfrm>
            <a:off x="2774967"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12" name="Line 262"/>
          <p:cNvSpPr>
            <a:spLocks noChangeShapeType="1"/>
          </p:cNvSpPr>
          <p:nvPr/>
        </p:nvSpPr>
        <p:spPr bwMode="auto">
          <a:xfrm>
            <a:off x="2978167"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13" name="Line 263"/>
          <p:cNvSpPr>
            <a:spLocks noChangeShapeType="1"/>
          </p:cNvSpPr>
          <p:nvPr/>
        </p:nvSpPr>
        <p:spPr bwMode="auto">
          <a:xfrm>
            <a:off x="3182954"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14" name="Line 264"/>
          <p:cNvSpPr>
            <a:spLocks noChangeShapeType="1"/>
          </p:cNvSpPr>
          <p:nvPr/>
        </p:nvSpPr>
        <p:spPr bwMode="auto">
          <a:xfrm>
            <a:off x="3386154"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15" name="Line 265"/>
          <p:cNvSpPr>
            <a:spLocks noChangeShapeType="1"/>
          </p:cNvSpPr>
          <p:nvPr/>
        </p:nvSpPr>
        <p:spPr bwMode="auto">
          <a:xfrm>
            <a:off x="3590942"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16" name="Line 266"/>
          <p:cNvSpPr>
            <a:spLocks noChangeShapeType="1"/>
          </p:cNvSpPr>
          <p:nvPr/>
        </p:nvSpPr>
        <p:spPr bwMode="auto">
          <a:xfrm>
            <a:off x="3795729"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17" name="Line 267"/>
          <p:cNvSpPr>
            <a:spLocks noChangeShapeType="1"/>
          </p:cNvSpPr>
          <p:nvPr/>
        </p:nvSpPr>
        <p:spPr bwMode="auto">
          <a:xfrm>
            <a:off x="3998929"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18" name="Line 268"/>
          <p:cNvSpPr>
            <a:spLocks noChangeShapeType="1"/>
          </p:cNvSpPr>
          <p:nvPr/>
        </p:nvSpPr>
        <p:spPr bwMode="auto">
          <a:xfrm>
            <a:off x="4203717"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19" name="Line 269"/>
          <p:cNvSpPr>
            <a:spLocks noChangeShapeType="1"/>
          </p:cNvSpPr>
          <p:nvPr/>
        </p:nvSpPr>
        <p:spPr bwMode="auto">
          <a:xfrm>
            <a:off x="4406917" y="3398838"/>
            <a:ext cx="0" cy="53975"/>
          </a:xfrm>
          <a:prstGeom prst="line">
            <a:avLst/>
          </a:prstGeom>
          <a:noFill/>
          <a:ln w="9525">
            <a:solidFill>
              <a:schemeClr val="tx1"/>
            </a:solidFill>
            <a:round/>
            <a:headEnd/>
            <a:tailEnd/>
          </a:ln>
        </p:spPr>
        <p:txBody>
          <a:bodyPr wrap="none" anchor="ctr"/>
          <a:lstStyle/>
          <a:p>
            <a:endParaRPr lang="zh-CN" altLang="en-US"/>
          </a:p>
        </p:txBody>
      </p:sp>
      <p:sp>
        <p:nvSpPr>
          <p:cNvPr id="59420" name="Line 270"/>
          <p:cNvSpPr>
            <a:spLocks noChangeShapeType="1"/>
          </p:cNvSpPr>
          <p:nvPr/>
        </p:nvSpPr>
        <p:spPr bwMode="auto">
          <a:xfrm>
            <a:off x="4611704"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21" name="Line 271"/>
          <p:cNvSpPr>
            <a:spLocks noChangeShapeType="1"/>
          </p:cNvSpPr>
          <p:nvPr/>
        </p:nvSpPr>
        <p:spPr bwMode="auto">
          <a:xfrm>
            <a:off x="4814904"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22" name="Line 272"/>
          <p:cNvSpPr>
            <a:spLocks noChangeShapeType="1"/>
          </p:cNvSpPr>
          <p:nvPr/>
        </p:nvSpPr>
        <p:spPr bwMode="auto">
          <a:xfrm>
            <a:off x="5019692"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23" name="Line 273"/>
          <p:cNvSpPr>
            <a:spLocks noChangeShapeType="1"/>
          </p:cNvSpPr>
          <p:nvPr/>
        </p:nvSpPr>
        <p:spPr bwMode="auto">
          <a:xfrm>
            <a:off x="5222892"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24" name="Line 274"/>
          <p:cNvSpPr>
            <a:spLocks noChangeShapeType="1"/>
          </p:cNvSpPr>
          <p:nvPr/>
        </p:nvSpPr>
        <p:spPr bwMode="auto">
          <a:xfrm>
            <a:off x="5427679"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25" name="Line 275"/>
          <p:cNvSpPr>
            <a:spLocks noChangeShapeType="1"/>
          </p:cNvSpPr>
          <p:nvPr/>
        </p:nvSpPr>
        <p:spPr bwMode="auto">
          <a:xfrm>
            <a:off x="5630879"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26" name="Line 276"/>
          <p:cNvSpPr>
            <a:spLocks noChangeShapeType="1"/>
          </p:cNvSpPr>
          <p:nvPr/>
        </p:nvSpPr>
        <p:spPr bwMode="auto">
          <a:xfrm>
            <a:off x="5835667"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27" name="Line 277"/>
          <p:cNvSpPr>
            <a:spLocks noChangeShapeType="1"/>
          </p:cNvSpPr>
          <p:nvPr/>
        </p:nvSpPr>
        <p:spPr bwMode="auto">
          <a:xfrm>
            <a:off x="6038867" y="3346450"/>
            <a:ext cx="0" cy="106363"/>
          </a:xfrm>
          <a:prstGeom prst="line">
            <a:avLst/>
          </a:prstGeom>
          <a:noFill/>
          <a:ln w="9525">
            <a:solidFill>
              <a:schemeClr val="tx1"/>
            </a:solidFill>
            <a:round/>
            <a:headEnd/>
            <a:tailEnd/>
          </a:ln>
        </p:spPr>
        <p:txBody>
          <a:bodyPr wrap="none" anchor="ctr"/>
          <a:lstStyle/>
          <a:p>
            <a:endParaRPr lang="zh-CN" altLang="en-US"/>
          </a:p>
        </p:txBody>
      </p:sp>
      <p:sp>
        <p:nvSpPr>
          <p:cNvPr id="59428" name="Line 279"/>
          <p:cNvSpPr>
            <a:spLocks noChangeShapeType="1"/>
          </p:cNvSpPr>
          <p:nvPr/>
        </p:nvSpPr>
        <p:spPr bwMode="auto">
          <a:xfrm>
            <a:off x="1549417" y="3187700"/>
            <a:ext cx="204787" cy="0"/>
          </a:xfrm>
          <a:prstGeom prst="line">
            <a:avLst/>
          </a:prstGeom>
          <a:noFill/>
          <a:ln w="9525">
            <a:solidFill>
              <a:schemeClr val="tx1"/>
            </a:solidFill>
            <a:round/>
            <a:headEnd/>
            <a:tailEnd/>
          </a:ln>
        </p:spPr>
        <p:txBody>
          <a:bodyPr wrap="none" anchor="ctr"/>
          <a:lstStyle/>
          <a:p>
            <a:endParaRPr lang="zh-CN" altLang="en-US"/>
          </a:p>
        </p:txBody>
      </p:sp>
      <p:sp>
        <p:nvSpPr>
          <p:cNvPr id="59429" name="Line 280"/>
          <p:cNvSpPr>
            <a:spLocks noChangeShapeType="1"/>
          </p:cNvSpPr>
          <p:nvPr/>
        </p:nvSpPr>
        <p:spPr bwMode="auto">
          <a:xfrm>
            <a:off x="1549417" y="2922588"/>
            <a:ext cx="204787" cy="0"/>
          </a:xfrm>
          <a:prstGeom prst="line">
            <a:avLst/>
          </a:prstGeom>
          <a:noFill/>
          <a:ln w="9525">
            <a:solidFill>
              <a:schemeClr val="tx1"/>
            </a:solidFill>
            <a:round/>
            <a:headEnd/>
            <a:tailEnd/>
          </a:ln>
        </p:spPr>
        <p:txBody>
          <a:bodyPr wrap="none" anchor="ctr"/>
          <a:lstStyle/>
          <a:p>
            <a:endParaRPr lang="zh-CN" altLang="en-US"/>
          </a:p>
        </p:txBody>
      </p:sp>
      <p:sp>
        <p:nvSpPr>
          <p:cNvPr id="59430" name="Line 281"/>
          <p:cNvSpPr>
            <a:spLocks noChangeShapeType="1"/>
          </p:cNvSpPr>
          <p:nvPr/>
        </p:nvSpPr>
        <p:spPr bwMode="auto">
          <a:xfrm>
            <a:off x="1549417" y="2659063"/>
            <a:ext cx="204787" cy="0"/>
          </a:xfrm>
          <a:prstGeom prst="line">
            <a:avLst/>
          </a:prstGeom>
          <a:noFill/>
          <a:ln w="9525">
            <a:solidFill>
              <a:schemeClr val="tx1"/>
            </a:solidFill>
            <a:round/>
            <a:headEnd/>
            <a:tailEnd/>
          </a:ln>
        </p:spPr>
        <p:txBody>
          <a:bodyPr wrap="none" anchor="ctr"/>
          <a:lstStyle/>
          <a:p>
            <a:endParaRPr lang="zh-CN" altLang="en-US"/>
          </a:p>
        </p:txBody>
      </p:sp>
      <p:sp>
        <p:nvSpPr>
          <p:cNvPr id="59431" name="Line 282"/>
          <p:cNvSpPr>
            <a:spLocks noChangeShapeType="1"/>
          </p:cNvSpPr>
          <p:nvPr/>
        </p:nvSpPr>
        <p:spPr bwMode="auto">
          <a:xfrm>
            <a:off x="1549417" y="2395538"/>
            <a:ext cx="204787" cy="0"/>
          </a:xfrm>
          <a:prstGeom prst="line">
            <a:avLst/>
          </a:prstGeom>
          <a:noFill/>
          <a:ln w="9525">
            <a:solidFill>
              <a:schemeClr val="hlink"/>
            </a:solidFill>
            <a:round/>
            <a:headEnd/>
            <a:tailEnd/>
          </a:ln>
        </p:spPr>
        <p:txBody>
          <a:bodyPr wrap="none" anchor="ctr"/>
          <a:lstStyle/>
          <a:p>
            <a:endParaRPr lang="zh-CN" altLang="en-US"/>
          </a:p>
        </p:txBody>
      </p:sp>
      <p:sp>
        <p:nvSpPr>
          <p:cNvPr id="59432" name="Line 283"/>
          <p:cNvSpPr>
            <a:spLocks noChangeShapeType="1"/>
          </p:cNvSpPr>
          <p:nvPr/>
        </p:nvSpPr>
        <p:spPr bwMode="auto">
          <a:xfrm>
            <a:off x="1549417" y="2132013"/>
            <a:ext cx="204787" cy="0"/>
          </a:xfrm>
          <a:prstGeom prst="line">
            <a:avLst/>
          </a:prstGeom>
          <a:noFill/>
          <a:ln w="9525">
            <a:solidFill>
              <a:schemeClr val="tx1"/>
            </a:solidFill>
            <a:round/>
            <a:headEnd/>
            <a:tailEnd/>
          </a:ln>
        </p:spPr>
        <p:txBody>
          <a:bodyPr wrap="none" anchor="ctr"/>
          <a:lstStyle/>
          <a:p>
            <a:endParaRPr lang="zh-CN" altLang="en-US"/>
          </a:p>
        </p:txBody>
      </p:sp>
      <p:sp>
        <p:nvSpPr>
          <p:cNvPr id="59433" name="Line 284"/>
          <p:cNvSpPr>
            <a:spLocks noChangeShapeType="1"/>
          </p:cNvSpPr>
          <p:nvPr/>
        </p:nvSpPr>
        <p:spPr bwMode="auto">
          <a:xfrm>
            <a:off x="1549417" y="1865313"/>
            <a:ext cx="204787" cy="0"/>
          </a:xfrm>
          <a:prstGeom prst="line">
            <a:avLst/>
          </a:prstGeom>
          <a:noFill/>
          <a:ln w="9525">
            <a:solidFill>
              <a:schemeClr val="tx1"/>
            </a:solidFill>
            <a:round/>
            <a:headEnd/>
            <a:tailEnd/>
          </a:ln>
        </p:spPr>
        <p:txBody>
          <a:bodyPr wrap="none" anchor="ctr"/>
          <a:lstStyle/>
          <a:p>
            <a:endParaRPr lang="zh-CN" altLang="en-US"/>
          </a:p>
        </p:txBody>
      </p:sp>
      <p:sp>
        <p:nvSpPr>
          <p:cNvPr id="59434" name="Text Box 285"/>
          <p:cNvSpPr txBox="1">
            <a:spLocks noChangeArrowheads="1"/>
          </p:cNvSpPr>
          <p:nvPr/>
        </p:nvSpPr>
        <p:spPr bwMode="auto">
          <a:xfrm>
            <a:off x="1822467" y="3467100"/>
            <a:ext cx="282575"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2</a:t>
            </a:r>
          </a:p>
        </p:txBody>
      </p:sp>
      <p:sp>
        <p:nvSpPr>
          <p:cNvPr id="59435" name="Text Box 286"/>
          <p:cNvSpPr txBox="1">
            <a:spLocks noChangeArrowheads="1"/>
          </p:cNvSpPr>
          <p:nvPr/>
        </p:nvSpPr>
        <p:spPr bwMode="auto">
          <a:xfrm>
            <a:off x="2228867" y="3467100"/>
            <a:ext cx="282575"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4</a:t>
            </a:r>
          </a:p>
        </p:txBody>
      </p:sp>
      <p:sp>
        <p:nvSpPr>
          <p:cNvPr id="59436" name="Text Box 287"/>
          <p:cNvSpPr txBox="1">
            <a:spLocks noChangeArrowheads="1"/>
          </p:cNvSpPr>
          <p:nvPr/>
        </p:nvSpPr>
        <p:spPr bwMode="auto">
          <a:xfrm>
            <a:off x="2636854" y="3467100"/>
            <a:ext cx="282575"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6</a:t>
            </a:r>
          </a:p>
        </p:txBody>
      </p:sp>
      <p:sp>
        <p:nvSpPr>
          <p:cNvPr id="59437" name="Text Box 288"/>
          <p:cNvSpPr txBox="1">
            <a:spLocks noChangeArrowheads="1"/>
          </p:cNvSpPr>
          <p:nvPr/>
        </p:nvSpPr>
        <p:spPr bwMode="auto">
          <a:xfrm>
            <a:off x="3059129" y="3467100"/>
            <a:ext cx="282575"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8</a:t>
            </a:r>
          </a:p>
        </p:txBody>
      </p:sp>
      <p:sp>
        <p:nvSpPr>
          <p:cNvPr id="59438" name="Text Box 289"/>
          <p:cNvSpPr txBox="1">
            <a:spLocks noChangeArrowheads="1"/>
          </p:cNvSpPr>
          <p:nvPr/>
        </p:nvSpPr>
        <p:spPr bwMode="auto">
          <a:xfrm>
            <a:off x="3398854" y="3467100"/>
            <a:ext cx="381000"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10</a:t>
            </a:r>
          </a:p>
        </p:txBody>
      </p:sp>
      <p:sp>
        <p:nvSpPr>
          <p:cNvPr id="59439" name="Text Box 290"/>
          <p:cNvSpPr txBox="1">
            <a:spLocks noChangeArrowheads="1"/>
          </p:cNvSpPr>
          <p:nvPr/>
        </p:nvSpPr>
        <p:spPr bwMode="auto">
          <a:xfrm>
            <a:off x="3838592" y="3467100"/>
            <a:ext cx="381000"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12</a:t>
            </a:r>
          </a:p>
        </p:txBody>
      </p:sp>
      <p:sp>
        <p:nvSpPr>
          <p:cNvPr id="59440" name="Text Box 291"/>
          <p:cNvSpPr txBox="1">
            <a:spLocks noChangeArrowheads="1"/>
          </p:cNvSpPr>
          <p:nvPr/>
        </p:nvSpPr>
        <p:spPr bwMode="auto">
          <a:xfrm>
            <a:off x="4225942" y="3467100"/>
            <a:ext cx="381000"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14</a:t>
            </a:r>
          </a:p>
        </p:txBody>
      </p:sp>
      <p:sp>
        <p:nvSpPr>
          <p:cNvPr id="59441" name="Text Box 292"/>
          <p:cNvSpPr txBox="1">
            <a:spLocks noChangeArrowheads="1"/>
          </p:cNvSpPr>
          <p:nvPr/>
        </p:nvSpPr>
        <p:spPr bwMode="auto">
          <a:xfrm>
            <a:off x="4633929" y="3467100"/>
            <a:ext cx="381000"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16</a:t>
            </a:r>
          </a:p>
        </p:txBody>
      </p:sp>
      <p:sp>
        <p:nvSpPr>
          <p:cNvPr id="59442" name="Text Box 293"/>
          <p:cNvSpPr txBox="1">
            <a:spLocks noChangeArrowheads="1"/>
          </p:cNvSpPr>
          <p:nvPr/>
        </p:nvSpPr>
        <p:spPr bwMode="auto">
          <a:xfrm>
            <a:off x="5064142" y="3467100"/>
            <a:ext cx="381000"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18</a:t>
            </a:r>
          </a:p>
        </p:txBody>
      </p:sp>
      <p:sp>
        <p:nvSpPr>
          <p:cNvPr id="59443" name="Text Box 294"/>
          <p:cNvSpPr txBox="1">
            <a:spLocks noChangeArrowheads="1"/>
          </p:cNvSpPr>
          <p:nvPr/>
        </p:nvSpPr>
        <p:spPr bwMode="auto">
          <a:xfrm>
            <a:off x="5472129" y="3467100"/>
            <a:ext cx="381000"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20</a:t>
            </a:r>
          </a:p>
        </p:txBody>
      </p:sp>
      <p:sp>
        <p:nvSpPr>
          <p:cNvPr id="59444" name="Text Box 296"/>
          <p:cNvSpPr txBox="1">
            <a:spLocks noChangeArrowheads="1"/>
          </p:cNvSpPr>
          <p:nvPr/>
        </p:nvSpPr>
        <p:spPr bwMode="auto">
          <a:xfrm>
            <a:off x="1447817" y="3467100"/>
            <a:ext cx="282575"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0</a:t>
            </a:r>
          </a:p>
        </p:txBody>
      </p:sp>
      <p:sp>
        <p:nvSpPr>
          <p:cNvPr id="59445" name="Text Box 297"/>
          <p:cNvSpPr txBox="1">
            <a:spLocks noChangeArrowheads="1"/>
          </p:cNvSpPr>
          <p:nvPr/>
        </p:nvSpPr>
        <p:spPr bwMode="auto">
          <a:xfrm>
            <a:off x="1311292" y="3309938"/>
            <a:ext cx="282575"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0</a:t>
            </a:r>
          </a:p>
        </p:txBody>
      </p:sp>
      <p:sp>
        <p:nvSpPr>
          <p:cNvPr id="59446" name="Text Box 298"/>
          <p:cNvSpPr txBox="1">
            <a:spLocks noChangeArrowheads="1"/>
          </p:cNvSpPr>
          <p:nvPr/>
        </p:nvSpPr>
        <p:spPr bwMode="auto">
          <a:xfrm>
            <a:off x="1311292" y="3044825"/>
            <a:ext cx="282575"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4</a:t>
            </a:r>
          </a:p>
        </p:txBody>
      </p:sp>
      <p:sp>
        <p:nvSpPr>
          <p:cNvPr id="59447" name="Text Box 299"/>
          <p:cNvSpPr txBox="1">
            <a:spLocks noChangeArrowheads="1"/>
          </p:cNvSpPr>
          <p:nvPr/>
        </p:nvSpPr>
        <p:spPr bwMode="auto">
          <a:xfrm>
            <a:off x="1311292" y="2789238"/>
            <a:ext cx="282575"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8</a:t>
            </a:r>
          </a:p>
        </p:txBody>
      </p:sp>
      <p:sp>
        <p:nvSpPr>
          <p:cNvPr id="59448" name="Text Box 300"/>
          <p:cNvSpPr txBox="1">
            <a:spLocks noChangeArrowheads="1"/>
          </p:cNvSpPr>
          <p:nvPr/>
        </p:nvSpPr>
        <p:spPr bwMode="auto">
          <a:xfrm>
            <a:off x="1209692" y="2535238"/>
            <a:ext cx="381000" cy="304800"/>
          </a:xfrm>
          <a:prstGeom prst="rect">
            <a:avLst/>
          </a:prstGeom>
          <a:noFill/>
          <a:ln w="9525">
            <a:noFill/>
            <a:miter lim="800000"/>
            <a:headEnd/>
            <a:tailEnd/>
          </a:ln>
        </p:spPr>
        <p:txBody>
          <a:bodyPr wrap="none">
            <a:spAutoFit/>
          </a:bodyPr>
          <a:lstStyle/>
          <a:p>
            <a:r>
              <a:rPr kumimoji="1" lang="en-US" altLang="zh-CN" sz="1400" b="0" u="none" dirty="0">
                <a:solidFill>
                  <a:srgbClr val="0000CC"/>
                </a:solidFill>
                <a:latin typeface="Arial" charset="0"/>
                <a:ea typeface="黑体" pitchFamily="2" charset="-122"/>
              </a:rPr>
              <a:t>12</a:t>
            </a:r>
          </a:p>
        </p:txBody>
      </p:sp>
      <p:sp>
        <p:nvSpPr>
          <p:cNvPr id="59449" name="Text Box 302"/>
          <p:cNvSpPr txBox="1">
            <a:spLocks noChangeArrowheads="1"/>
          </p:cNvSpPr>
          <p:nvPr/>
        </p:nvSpPr>
        <p:spPr bwMode="auto">
          <a:xfrm>
            <a:off x="1209692" y="2012950"/>
            <a:ext cx="381000"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20</a:t>
            </a:r>
          </a:p>
        </p:txBody>
      </p:sp>
      <p:sp>
        <p:nvSpPr>
          <p:cNvPr id="59450" name="Text Box 303"/>
          <p:cNvSpPr txBox="1">
            <a:spLocks noChangeArrowheads="1"/>
          </p:cNvSpPr>
          <p:nvPr/>
        </p:nvSpPr>
        <p:spPr bwMode="auto">
          <a:xfrm>
            <a:off x="1209692" y="1749425"/>
            <a:ext cx="381000" cy="304800"/>
          </a:xfrm>
          <a:prstGeom prst="rect">
            <a:avLst/>
          </a:prstGeom>
          <a:noFill/>
          <a:ln w="9525">
            <a:noFill/>
            <a:miter lim="800000"/>
            <a:headEnd/>
            <a:tailEnd/>
          </a:ln>
        </p:spPr>
        <p:txBody>
          <a:bodyPr wrap="none">
            <a:spAutoFit/>
          </a:bodyPr>
          <a:lstStyle/>
          <a:p>
            <a:r>
              <a:rPr kumimoji="1" lang="en-US" altLang="zh-CN" sz="1400" b="0" u="none">
                <a:solidFill>
                  <a:schemeClr val="tx1"/>
                </a:solidFill>
                <a:latin typeface="Arial" charset="0"/>
                <a:ea typeface="黑体" pitchFamily="2" charset="-122"/>
              </a:rPr>
              <a:t>24</a:t>
            </a:r>
          </a:p>
        </p:txBody>
      </p:sp>
      <p:sp>
        <p:nvSpPr>
          <p:cNvPr id="59451" name="Oval 304"/>
          <p:cNvSpPr>
            <a:spLocks noChangeArrowheads="1"/>
          </p:cNvSpPr>
          <p:nvPr/>
        </p:nvSpPr>
        <p:spPr bwMode="auto">
          <a:xfrm>
            <a:off x="2119329" y="2897188"/>
            <a:ext cx="79375" cy="61912"/>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52" name="Oval 305"/>
          <p:cNvSpPr>
            <a:spLocks noChangeArrowheads="1"/>
          </p:cNvSpPr>
          <p:nvPr/>
        </p:nvSpPr>
        <p:spPr bwMode="auto">
          <a:xfrm>
            <a:off x="1916129" y="3162300"/>
            <a:ext cx="77788" cy="60325"/>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53" name="Oval 306"/>
          <p:cNvSpPr>
            <a:spLocks noChangeArrowheads="1"/>
          </p:cNvSpPr>
          <p:nvPr/>
        </p:nvSpPr>
        <p:spPr bwMode="auto">
          <a:xfrm>
            <a:off x="1516079" y="3332163"/>
            <a:ext cx="79375" cy="61912"/>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54" name="Oval 307"/>
          <p:cNvSpPr>
            <a:spLocks noChangeArrowheads="1"/>
          </p:cNvSpPr>
          <p:nvPr/>
        </p:nvSpPr>
        <p:spPr bwMode="auto">
          <a:xfrm>
            <a:off x="1701817" y="3287713"/>
            <a:ext cx="80962" cy="61912"/>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55" name="Oval 308"/>
          <p:cNvSpPr>
            <a:spLocks noChangeArrowheads="1"/>
          </p:cNvSpPr>
          <p:nvPr/>
        </p:nvSpPr>
        <p:spPr bwMode="auto">
          <a:xfrm>
            <a:off x="2324117" y="2366963"/>
            <a:ext cx="77787" cy="60325"/>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56" name="Oval 309"/>
          <p:cNvSpPr>
            <a:spLocks noChangeArrowheads="1"/>
          </p:cNvSpPr>
          <p:nvPr/>
        </p:nvSpPr>
        <p:spPr bwMode="auto">
          <a:xfrm>
            <a:off x="2527317" y="2297113"/>
            <a:ext cx="79375" cy="60325"/>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57" name="Oval 310"/>
          <p:cNvSpPr>
            <a:spLocks noChangeArrowheads="1"/>
          </p:cNvSpPr>
          <p:nvPr/>
        </p:nvSpPr>
        <p:spPr bwMode="auto">
          <a:xfrm>
            <a:off x="2730517" y="2233613"/>
            <a:ext cx="80962" cy="61912"/>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58" name="Oval 311"/>
          <p:cNvSpPr>
            <a:spLocks noChangeArrowheads="1"/>
          </p:cNvSpPr>
          <p:nvPr/>
        </p:nvSpPr>
        <p:spPr bwMode="auto">
          <a:xfrm>
            <a:off x="3144854" y="2100263"/>
            <a:ext cx="77788" cy="61912"/>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59" name="Oval 312"/>
          <p:cNvSpPr>
            <a:spLocks noChangeArrowheads="1"/>
          </p:cNvSpPr>
          <p:nvPr/>
        </p:nvSpPr>
        <p:spPr bwMode="auto">
          <a:xfrm>
            <a:off x="2935304" y="2166938"/>
            <a:ext cx="79375" cy="61912"/>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60" name="Oval 313"/>
          <p:cNvSpPr>
            <a:spLocks noChangeArrowheads="1"/>
          </p:cNvSpPr>
          <p:nvPr/>
        </p:nvSpPr>
        <p:spPr bwMode="auto">
          <a:xfrm>
            <a:off x="3348054" y="2035175"/>
            <a:ext cx="79375" cy="60325"/>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61" name="Oval 314"/>
          <p:cNvSpPr>
            <a:spLocks noChangeArrowheads="1"/>
          </p:cNvSpPr>
          <p:nvPr/>
        </p:nvSpPr>
        <p:spPr bwMode="auto">
          <a:xfrm>
            <a:off x="3548079" y="1973263"/>
            <a:ext cx="79375" cy="60325"/>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62" name="Oval 315"/>
          <p:cNvSpPr>
            <a:spLocks noChangeArrowheads="1"/>
          </p:cNvSpPr>
          <p:nvPr/>
        </p:nvSpPr>
        <p:spPr bwMode="auto">
          <a:xfrm>
            <a:off x="3951304" y="1830388"/>
            <a:ext cx="80963" cy="61912"/>
          </a:xfrm>
          <a:prstGeom prst="ellipse">
            <a:avLst/>
          </a:prstGeom>
          <a:noFill/>
          <a:ln w="9525">
            <a:solidFill>
              <a:schemeClr val="folHlink"/>
            </a:solidFill>
            <a:round/>
            <a:headEnd/>
            <a:tailEnd/>
          </a:ln>
        </p:spPr>
        <p:txBody>
          <a:bodyPr wrap="none" anchor="ctr"/>
          <a:lstStyle/>
          <a:p>
            <a:endParaRPr lang="zh-CN" altLang="en-US" sz="2400" b="0" u="none">
              <a:solidFill>
                <a:schemeClr val="tx1"/>
              </a:solidFill>
              <a:latin typeface="Tahoma" pitchFamily="34" charset="0"/>
              <a:ea typeface="宋体" charset="-122"/>
            </a:endParaRPr>
          </a:p>
        </p:txBody>
      </p:sp>
      <p:sp>
        <p:nvSpPr>
          <p:cNvPr id="59463" name="Oval 316"/>
          <p:cNvSpPr>
            <a:spLocks noChangeArrowheads="1"/>
          </p:cNvSpPr>
          <p:nvPr/>
        </p:nvSpPr>
        <p:spPr bwMode="auto">
          <a:xfrm>
            <a:off x="3751279" y="1895475"/>
            <a:ext cx="80963" cy="61913"/>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64" name="Oval 318"/>
          <p:cNvSpPr>
            <a:spLocks noChangeArrowheads="1"/>
          </p:cNvSpPr>
          <p:nvPr/>
        </p:nvSpPr>
        <p:spPr bwMode="auto">
          <a:xfrm>
            <a:off x="4986354" y="2627313"/>
            <a:ext cx="77788" cy="60325"/>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65" name="Oval 319"/>
          <p:cNvSpPr>
            <a:spLocks noChangeArrowheads="1"/>
          </p:cNvSpPr>
          <p:nvPr/>
        </p:nvSpPr>
        <p:spPr bwMode="auto">
          <a:xfrm>
            <a:off x="4364054" y="3279775"/>
            <a:ext cx="79375" cy="61913"/>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66" name="Oval 320"/>
          <p:cNvSpPr>
            <a:spLocks noChangeArrowheads="1"/>
          </p:cNvSpPr>
          <p:nvPr/>
        </p:nvSpPr>
        <p:spPr bwMode="auto">
          <a:xfrm>
            <a:off x="4572017" y="3151188"/>
            <a:ext cx="79375" cy="61912"/>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67" name="Oval 321"/>
          <p:cNvSpPr>
            <a:spLocks noChangeArrowheads="1"/>
          </p:cNvSpPr>
          <p:nvPr/>
        </p:nvSpPr>
        <p:spPr bwMode="auto">
          <a:xfrm>
            <a:off x="4156092" y="3332163"/>
            <a:ext cx="79375" cy="61912"/>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68" name="Oval 322"/>
          <p:cNvSpPr>
            <a:spLocks noChangeArrowheads="1"/>
          </p:cNvSpPr>
          <p:nvPr/>
        </p:nvSpPr>
        <p:spPr bwMode="auto">
          <a:xfrm>
            <a:off x="4768867" y="2890838"/>
            <a:ext cx="79375" cy="61912"/>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69" name="Oval 323"/>
          <p:cNvSpPr>
            <a:spLocks noChangeArrowheads="1"/>
          </p:cNvSpPr>
          <p:nvPr/>
        </p:nvSpPr>
        <p:spPr bwMode="auto">
          <a:xfrm>
            <a:off x="5184792" y="2557463"/>
            <a:ext cx="79375" cy="61912"/>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70" name="Oval 324"/>
          <p:cNvSpPr>
            <a:spLocks noChangeArrowheads="1"/>
          </p:cNvSpPr>
          <p:nvPr/>
        </p:nvSpPr>
        <p:spPr bwMode="auto">
          <a:xfrm>
            <a:off x="5792804" y="2357438"/>
            <a:ext cx="79375" cy="63500"/>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71" name="Oval 325"/>
          <p:cNvSpPr>
            <a:spLocks noChangeArrowheads="1"/>
          </p:cNvSpPr>
          <p:nvPr/>
        </p:nvSpPr>
        <p:spPr bwMode="auto">
          <a:xfrm>
            <a:off x="5384817" y="2487613"/>
            <a:ext cx="79375" cy="61912"/>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72" name="Oval 326"/>
          <p:cNvSpPr>
            <a:spLocks noChangeArrowheads="1"/>
          </p:cNvSpPr>
          <p:nvPr/>
        </p:nvSpPr>
        <p:spPr bwMode="auto">
          <a:xfrm>
            <a:off x="5588017" y="2424113"/>
            <a:ext cx="80962" cy="63500"/>
          </a:xfrm>
          <a:prstGeom prst="ellipse">
            <a:avLst/>
          </a:prstGeom>
          <a:noFill/>
          <a:ln w="9525">
            <a:solidFill>
              <a:schemeClr val="accent2"/>
            </a:solidFill>
            <a:round/>
            <a:headEnd/>
            <a:tailEnd/>
          </a:ln>
        </p:spPr>
        <p:txBody>
          <a:bodyPr wrap="none" anchor="ctr"/>
          <a:lstStyle/>
          <a:p>
            <a:endParaRPr lang="zh-CN" altLang="en-US" sz="2400" b="0" u="none">
              <a:solidFill>
                <a:schemeClr val="accent2"/>
              </a:solidFill>
              <a:latin typeface="Tahoma" pitchFamily="34" charset="0"/>
              <a:ea typeface="宋体" charset="-122"/>
            </a:endParaRPr>
          </a:p>
        </p:txBody>
      </p:sp>
      <p:sp>
        <p:nvSpPr>
          <p:cNvPr id="59473" name="Text Box 328"/>
          <p:cNvSpPr txBox="1">
            <a:spLocks noChangeArrowheads="1"/>
          </p:cNvSpPr>
          <p:nvPr/>
        </p:nvSpPr>
        <p:spPr bwMode="auto">
          <a:xfrm>
            <a:off x="706454" y="1347788"/>
            <a:ext cx="1574800" cy="336550"/>
          </a:xfrm>
          <a:prstGeom prst="rect">
            <a:avLst/>
          </a:prstGeom>
          <a:noFill/>
          <a:ln w="9525">
            <a:noFill/>
            <a:miter lim="800000"/>
            <a:headEnd/>
            <a:tailEnd/>
          </a:ln>
        </p:spPr>
        <p:txBody>
          <a:bodyPr wrap="none">
            <a:spAutoFit/>
          </a:bodyPr>
          <a:lstStyle/>
          <a:p>
            <a:r>
              <a:rPr kumimoji="1" lang="zh-CN" altLang="en-US" sz="1600" b="0" u="none">
                <a:solidFill>
                  <a:schemeClr val="tx1"/>
                </a:solidFill>
                <a:latin typeface="微软雅黑" pitchFamily="34" charset="-122"/>
              </a:rPr>
              <a:t>拥塞窗口 </a:t>
            </a:r>
            <a:r>
              <a:rPr kumimoji="1" lang="en-US" altLang="zh-CN" sz="1600" b="0" u="none">
                <a:solidFill>
                  <a:schemeClr val="tx1"/>
                </a:solidFill>
                <a:latin typeface="微软雅黑" pitchFamily="34" charset="-122"/>
              </a:rPr>
              <a:t>cwnd</a:t>
            </a:r>
          </a:p>
        </p:txBody>
      </p:sp>
      <p:sp>
        <p:nvSpPr>
          <p:cNvPr id="59474" name="Text Box 329"/>
          <p:cNvSpPr txBox="1">
            <a:spLocks noChangeArrowheads="1"/>
          </p:cNvSpPr>
          <p:nvPr/>
        </p:nvSpPr>
        <p:spPr bwMode="auto">
          <a:xfrm>
            <a:off x="268304" y="2424113"/>
            <a:ext cx="1042988" cy="581025"/>
          </a:xfrm>
          <a:prstGeom prst="rect">
            <a:avLst/>
          </a:prstGeom>
          <a:noFill/>
          <a:ln w="9525">
            <a:noFill/>
            <a:miter lim="800000"/>
            <a:headEnd/>
            <a:tailEnd/>
          </a:ln>
        </p:spPr>
        <p:txBody>
          <a:bodyPr>
            <a:spAutoFit/>
          </a:bodyPr>
          <a:lstStyle/>
          <a:p>
            <a:r>
              <a:rPr kumimoji="1" lang="en-US" altLang="zh-CN" sz="1600" b="0" u="none">
                <a:solidFill>
                  <a:schemeClr val="hlink"/>
                </a:solidFill>
                <a:latin typeface="Arial" charset="0"/>
                <a:ea typeface="黑体" pitchFamily="2" charset="-122"/>
              </a:rPr>
              <a:t>ssthresh</a:t>
            </a:r>
            <a:r>
              <a:rPr kumimoji="1" lang="zh-CN" altLang="en-US" sz="1600" b="0" u="none">
                <a:solidFill>
                  <a:schemeClr val="hlink"/>
                </a:solidFill>
                <a:latin typeface="Arial" charset="0"/>
                <a:ea typeface="黑体" pitchFamily="2" charset="-122"/>
              </a:rPr>
              <a:t>的新值</a:t>
            </a:r>
          </a:p>
        </p:txBody>
      </p:sp>
      <p:sp>
        <p:nvSpPr>
          <p:cNvPr id="59475" name="Text Box 330"/>
          <p:cNvSpPr txBox="1">
            <a:spLocks noChangeArrowheads="1"/>
          </p:cNvSpPr>
          <p:nvPr/>
        </p:nvSpPr>
        <p:spPr bwMode="auto">
          <a:xfrm>
            <a:off x="4203717" y="1498600"/>
            <a:ext cx="996950" cy="336550"/>
          </a:xfrm>
          <a:prstGeom prst="rect">
            <a:avLst/>
          </a:prstGeom>
          <a:noFill/>
          <a:ln w="9525">
            <a:noFill/>
            <a:miter lim="800000"/>
            <a:headEnd/>
            <a:tailEnd/>
          </a:ln>
        </p:spPr>
        <p:txBody>
          <a:bodyPr wrap="none">
            <a:spAutoFit/>
          </a:bodyPr>
          <a:lstStyle/>
          <a:p>
            <a:r>
              <a:rPr kumimoji="1" lang="zh-CN" altLang="en-US" sz="1600" b="0" u="none">
                <a:solidFill>
                  <a:schemeClr val="tx1"/>
                </a:solidFill>
                <a:latin typeface="Arial" charset="0"/>
                <a:ea typeface="黑体" pitchFamily="2" charset="-122"/>
              </a:rPr>
              <a:t>网络拥塞</a:t>
            </a:r>
          </a:p>
        </p:txBody>
      </p:sp>
      <p:sp>
        <p:nvSpPr>
          <p:cNvPr id="59476" name="Line 331"/>
          <p:cNvSpPr>
            <a:spLocks noChangeShapeType="1"/>
          </p:cNvSpPr>
          <p:nvPr/>
        </p:nvSpPr>
        <p:spPr bwMode="auto">
          <a:xfrm flipH="1">
            <a:off x="3998929" y="1665288"/>
            <a:ext cx="268288" cy="200025"/>
          </a:xfrm>
          <a:prstGeom prst="line">
            <a:avLst/>
          </a:prstGeom>
          <a:noFill/>
          <a:ln w="9525">
            <a:solidFill>
              <a:schemeClr val="accent2"/>
            </a:solidFill>
            <a:round/>
            <a:headEnd/>
            <a:tailEnd type="triangle" w="sm" len="lg"/>
          </a:ln>
        </p:spPr>
        <p:txBody>
          <a:bodyPr wrap="none" anchor="ctr"/>
          <a:lstStyle/>
          <a:p>
            <a:endParaRPr lang="zh-CN" altLang="en-US"/>
          </a:p>
        </p:txBody>
      </p:sp>
      <p:sp>
        <p:nvSpPr>
          <p:cNvPr id="59477" name="Text Box 332"/>
          <p:cNvSpPr txBox="1">
            <a:spLocks noChangeArrowheads="1"/>
          </p:cNvSpPr>
          <p:nvPr/>
        </p:nvSpPr>
        <p:spPr bwMode="auto">
          <a:xfrm>
            <a:off x="2503504" y="3011488"/>
            <a:ext cx="1403350" cy="336550"/>
          </a:xfrm>
          <a:prstGeom prst="rect">
            <a:avLst/>
          </a:prstGeom>
          <a:noFill/>
          <a:ln w="9525">
            <a:noFill/>
            <a:miter lim="800000"/>
            <a:headEnd/>
            <a:tailEnd/>
          </a:ln>
        </p:spPr>
        <p:txBody>
          <a:bodyPr wrap="none">
            <a:spAutoFit/>
          </a:bodyPr>
          <a:lstStyle/>
          <a:p>
            <a:r>
              <a:rPr kumimoji="1" lang="zh-CN" altLang="en-US" sz="1600" b="0" u="none">
                <a:solidFill>
                  <a:schemeClr val="tx1"/>
                </a:solidFill>
                <a:latin typeface="Arial" charset="0"/>
                <a:ea typeface="黑体" pitchFamily="2" charset="-122"/>
              </a:rPr>
              <a:t>指数规律增长</a:t>
            </a:r>
          </a:p>
        </p:txBody>
      </p:sp>
      <p:sp>
        <p:nvSpPr>
          <p:cNvPr id="59478" name="Line 333"/>
          <p:cNvSpPr>
            <a:spLocks noChangeShapeType="1"/>
          </p:cNvSpPr>
          <p:nvPr/>
        </p:nvSpPr>
        <p:spPr bwMode="auto">
          <a:xfrm flipH="1" flipV="1">
            <a:off x="2025667" y="3081338"/>
            <a:ext cx="544512" cy="53975"/>
          </a:xfrm>
          <a:prstGeom prst="line">
            <a:avLst/>
          </a:prstGeom>
          <a:noFill/>
          <a:ln w="9525">
            <a:solidFill>
              <a:schemeClr val="hlink"/>
            </a:solidFill>
            <a:round/>
            <a:headEnd/>
            <a:tailEnd type="triangle" w="sm" len="lg"/>
          </a:ln>
        </p:spPr>
        <p:txBody>
          <a:bodyPr wrap="none" anchor="ctr"/>
          <a:lstStyle/>
          <a:p>
            <a:endParaRPr lang="zh-CN" altLang="en-US"/>
          </a:p>
        </p:txBody>
      </p:sp>
      <p:sp>
        <p:nvSpPr>
          <p:cNvPr id="59479" name="Rectangle 334"/>
          <p:cNvSpPr>
            <a:spLocks noChangeArrowheads="1"/>
          </p:cNvSpPr>
          <p:nvPr/>
        </p:nvSpPr>
        <p:spPr bwMode="auto">
          <a:xfrm>
            <a:off x="1617679" y="1812925"/>
            <a:ext cx="169863" cy="1409700"/>
          </a:xfrm>
          <a:prstGeom prst="rect">
            <a:avLst/>
          </a:prstGeom>
          <a:noFill/>
          <a:ln w="9525">
            <a:noFill/>
            <a:miter lim="800000"/>
            <a:headEnd/>
            <a:tailEnd/>
          </a:ln>
        </p:spPr>
        <p:txBody>
          <a:bodyPr wrap="none" anchor="ctr"/>
          <a:lstStyle/>
          <a:p>
            <a:endParaRPr lang="zh-CN" altLang="en-US" sz="2400" b="0" u="none">
              <a:solidFill>
                <a:schemeClr val="tx1"/>
              </a:solidFill>
              <a:latin typeface="Tahoma" pitchFamily="34" charset="0"/>
              <a:ea typeface="宋体" charset="-122"/>
            </a:endParaRPr>
          </a:p>
        </p:txBody>
      </p:sp>
      <p:sp>
        <p:nvSpPr>
          <p:cNvPr id="59480" name="Line 335"/>
          <p:cNvSpPr>
            <a:spLocks noChangeShapeType="1"/>
          </p:cNvSpPr>
          <p:nvPr/>
        </p:nvSpPr>
        <p:spPr bwMode="auto">
          <a:xfrm>
            <a:off x="1617679" y="2395538"/>
            <a:ext cx="747713" cy="0"/>
          </a:xfrm>
          <a:prstGeom prst="line">
            <a:avLst/>
          </a:prstGeom>
          <a:noFill/>
          <a:ln w="9525">
            <a:solidFill>
              <a:schemeClr val="hlink"/>
            </a:solidFill>
            <a:prstDash val="dash"/>
            <a:round/>
            <a:headEnd/>
            <a:tailEnd/>
          </a:ln>
        </p:spPr>
        <p:txBody>
          <a:bodyPr wrap="none" anchor="ctr"/>
          <a:lstStyle/>
          <a:p>
            <a:endParaRPr lang="zh-CN" altLang="en-US"/>
          </a:p>
        </p:txBody>
      </p:sp>
      <p:sp>
        <p:nvSpPr>
          <p:cNvPr id="59481" name="Rectangle 338"/>
          <p:cNvSpPr>
            <a:spLocks noChangeArrowheads="1"/>
          </p:cNvSpPr>
          <p:nvPr/>
        </p:nvSpPr>
        <p:spPr bwMode="auto">
          <a:xfrm>
            <a:off x="1889142" y="3294063"/>
            <a:ext cx="2176462" cy="104775"/>
          </a:xfrm>
          <a:prstGeom prst="rect">
            <a:avLst/>
          </a:prstGeom>
          <a:noFill/>
          <a:ln w="9525">
            <a:noFill/>
            <a:miter lim="800000"/>
            <a:headEnd/>
            <a:tailEnd/>
          </a:ln>
        </p:spPr>
        <p:txBody>
          <a:bodyPr wrap="none" anchor="ctr"/>
          <a:lstStyle/>
          <a:p>
            <a:endParaRPr lang="zh-CN" altLang="en-US" sz="2400" b="0" u="none">
              <a:solidFill>
                <a:schemeClr val="tx1"/>
              </a:solidFill>
              <a:latin typeface="Tahoma" pitchFamily="34" charset="0"/>
              <a:ea typeface="宋体" charset="-122"/>
            </a:endParaRPr>
          </a:p>
        </p:txBody>
      </p:sp>
      <p:sp>
        <p:nvSpPr>
          <p:cNvPr id="59482" name="Rectangle 339"/>
          <p:cNvSpPr>
            <a:spLocks noChangeArrowheads="1"/>
          </p:cNvSpPr>
          <p:nvPr/>
        </p:nvSpPr>
        <p:spPr bwMode="auto">
          <a:xfrm>
            <a:off x="4543442" y="3294063"/>
            <a:ext cx="1563687" cy="104775"/>
          </a:xfrm>
          <a:prstGeom prst="rect">
            <a:avLst/>
          </a:prstGeom>
          <a:noFill/>
          <a:ln w="9525">
            <a:noFill/>
            <a:miter lim="800000"/>
            <a:headEnd/>
            <a:tailEnd/>
          </a:ln>
        </p:spPr>
        <p:txBody>
          <a:bodyPr wrap="none" anchor="ctr"/>
          <a:lstStyle/>
          <a:p>
            <a:endParaRPr lang="zh-CN" altLang="en-US" sz="2400" b="0" u="none">
              <a:solidFill>
                <a:schemeClr val="tx1"/>
              </a:solidFill>
              <a:latin typeface="Tahoma" pitchFamily="34" charset="0"/>
              <a:ea typeface="宋体" charset="-122"/>
            </a:endParaRPr>
          </a:p>
        </p:txBody>
      </p:sp>
      <p:sp>
        <p:nvSpPr>
          <p:cNvPr id="374876" name="Text Box 340"/>
          <p:cNvSpPr txBox="1">
            <a:spLocks noChangeArrowheads="1"/>
          </p:cNvSpPr>
          <p:nvPr/>
        </p:nvSpPr>
        <p:spPr bwMode="auto">
          <a:xfrm>
            <a:off x="231792" y="1924050"/>
            <a:ext cx="1008062" cy="581025"/>
          </a:xfrm>
          <a:prstGeom prst="rect">
            <a:avLst/>
          </a:prstGeom>
          <a:noFill/>
          <a:ln w="9525">
            <a:noFill/>
            <a:miter lim="800000"/>
            <a:headEnd/>
            <a:tailEnd/>
          </a:ln>
        </p:spPr>
        <p:txBody>
          <a:bodyPr>
            <a:spAutoFit/>
          </a:bodyPr>
          <a:lstStyle/>
          <a:p>
            <a:pPr algn="ctr"/>
            <a:r>
              <a:rPr kumimoji="1" lang="en-US" altLang="zh-CN" sz="1600" b="0" u="none">
                <a:solidFill>
                  <a:srgbClr val="FF0000"/>
                </a:solidFill>
                <a:latin typeface="Arial" charset="0"/>
                <a:ea typeface="黑体" pitchFamily="2" charset="-122"/>
              </a:rPr>
              <a:t>ssthresh </a:t>
            </a:r>
            <a:r>
              <a:rPr kumimoji="1" lang="zh-CN" altLang="en-US" sz="1600" b="0" u="none">
                <a:solidFill>
                  <a:srgbClr val="FF0000"/>
                </a:solidFill>
                <a:latin typeface="Arial" charset="0"/>
                <a:ea typeface="黑体" pitchFamily="2" charset="-122"/>
              </a:rPr>
              <a:t>的初始值</a:t>
            </a:r>
          </a:p>
        </p:txBody>
      </p:sp>
      <p:sp>
        <p:nvSpPr>
          <p:cNvPr id="374877" name="Text Box 341"/>
          <p:cNvSpPr txBox="1">
            <a:spLocks noChangeArrowheads="1"/>
          </p:cNvSpPr>
          <p:nvPr/>
        </p:nvSpPr>
        <p:spPr bwMode="auto">
          <a:xfrm>
            <a:off x="357204" y="3097213"/>
            <a:ext cx="925513" cy="336550"/>
          </a:xfrm>
          <a:prstGeom prst="rect">
            <a:avLst/>
          </a:prstGeom>
          <a:noFill/>
          <a:ln w="9525">
            <a:noFill/>
            <a:miter lim="800000"/>
            <a:headEnd/>
            <a:tailEnd/>
          </a:ln>
        </p:spPr>
        <p:txBody>
          <a:bodyPr>
            <a:spAutoFit/>
          </a:bodyPr>
          <a:lstStyle/>
          <a:p>
            <a:r>
              <a:rPr kumimoji="1" lang="zh-CN" altLang="en-US" sz="1600" b="0" u="none">
                <a:solidFill>
                  <a:schemeClr val="tx1"/>
                </a:solidFill>
                <a:latin typeface="Arial" charset="0"/>
                <a:ea typeface="黑体" pitchFamily="2" charset="-122"/>
              </a:rPr>
              <a:t>慢开始</a:t>
            </a:r>
          </a:p>
        </p:txBody>
      </p:sp>
      <p:sp>
        <p:nvSpPr>
          <p:cNvPr id="59485" name="Line 342"/>
          <p:cNvSpPr>
            <a:spLocks noChangeShapeType="1"/>
          </p:cNvSpPr>
          <p:nvPr/>
        </p:nvSpPr>
        <p:spPr bwMode="auto">
          <a:xfrm>
            <a:off x="1038242" y="3252788"/>
            <a:ext cx="477837" cy="107950"/>
          </a:xfrm>
          <a:prstGeom prst="line">
            <a:avLst/>
          </a:prstGeom>
          <a:noFill/>
          <a:ln w="9525">
            <a:solidFill>
              <a:schemeClr val="hlink"/>
            </a:solidFill>
            <a:round/>
            <a:headEnd/>
            <a:tailEnd type="triangle" w="sm" len="lg"/>
          </a:ln>
        </p:spPr>
        <p:txBody>
          <a:bodyPr wrap="none" anchor="ctr"/>
          <a:lstStyle/>
          <a:p>
            <a:endParaRPr lang="zh-CN" altLang="en-US"/>
          </a:p>
        </p:txBody>
      </p:sp>
      <p:sp>
        <p:nvSpPr>
          <p:cNvPr id="59486" name="Text Box 343"/>
          <p:cNvSpPr txBox="1">
            <a:spLocks noChangeArrowheads="1"/>
          </p:cNvSpPr>
          <p:nvPr/>
        </p:nvSpPr>
        <p:spPr bwMode="auto">
          <a:xfrm>
            <a:off x="1636729" y="3713163"/>
            <a:ext cx="927100" cy="336550"/>
          </a:xfrm>
          <a:prstGeom prst="rect">
            <a:avLst/>
          </a:prstGeom>
          <a:noFill/>
          <a:ln w="9525">
            <a:noFill/>
            <a:miter lim="800000"/>
            <a:headEnd/>
            <a:tailEnd/>
          </a:ln>
        </p:spPr>
        <p:txBody>
          <a:bodyPr>
            <a:spAutoFit/>
          </a:bodyPr>
          <a:lstStyle/>
          <a:p>
            <a:r>
              <a:rPr kumimoji="1" lang="zh-CN" altLang="en-US" sz="1600" b="0" u="none">
                <a:solidFill>
                  <a:schemeClr val="tx1"/>
                </a:solidFill>
                <a:latin typeface="Arial" charset="0"/>
                <a:ea typeface="黑体" pitchFamily="2" charset="-122"/>
              </a:rPr>
              <a:t>慢开始</a:t>
            </a:r>
          </a:p>
        </p:txBody>
      </p:sp>
      <p:sp>
        <p:nvSpPr>
          <p:cNvPr id="59487" name="Text Box 344"/>
          <p:cNvSpPr txBox="1">
            <a:spLocks noChangeArrowheads="1"/>
          </p:cNvSpPr>
          <p:nvPr/>
        </p:nvSpPr>
        <p:spPr bwMode="auto">
          <a:xfrm>
            <a:off x="4273567" y="3729038"/>
            <a:ext cx="927100" cy="336550"/>
          </a:xfrm>
          <a:prstGeom prst="rect">
            <a:avLst/>
          </a:prstGeom>
          <a:noFill/>
          <a:ln w="9525">
            <a:noFill/>
            <a:miter lim="800000"/>
            <a:headEnd/>
            <a:tailEnd/>
          </a:ln>
        </p:spPr>
        <p:txBody>
          <a:bodyPr>
            <a:spAutoFit/>
          </a:bodyPr>
          <a:lstStyle/>
          <a:p>
            <a:r>
              <a:rPr kumimoji="1" lang="zh-CN" altLang="en-US" sz="1600" b="0" u="none">
                <a:solidFill>
                  <a:schemeClr val="tx1"/>
                </a:solidFill>
                <a:latin typeface="Arial" charset="0"/>
                <a:ea typeface="黑体" pitchFamily="2" charset="-122"/>
              </a:rPr>
              <a:t>慢开始</a:t>
            </a:r>
          </a:p>
        </p:txBody>
      </p:sp>
      <p:sp>
        <p:nvSpPr>
          <p:cNvPr id="59488" name="Text Box 345"/>
          <p:cNvSpPr txBox="1">
            <a:spLocks noChangeArrowheads="1"/>
          </p:cNvSpPr>
          <p:nvPr/>
        </p:nvSpPr>
        <p:spPr bwMode="auto">
          <a:xfrm>
            <a:off x="2565417" y="1460500"/>
            <a:ext cx="1135062" cy="581025"/>
          </a:xfrm>
          <a:prstGeom prst="rect">
            <a:avLst/>
          </a:prstGeom>
          <a:noFill/>
          <a:ln w="9525">
            <a:noFill/>
            <a:miter lim="800000"/>
            <a:headEnd/>
            <a:tailEnd/>
          </a:ln>
        </p:spPr>
        <p:txBody>
          <a:bodyPr wrap="none">
            <a:spAutoFit/>
          </a:bodyPr>
          <a:lstStyle/>
          <a:p>
            <a:pPr algn="ctr"/>
            <a:r>
              <a:rPr kumimoji="1" lang="zh-CN" altLang="en-US" sz="1600" b="0" u="none">
                <a:solidFill>
                  <a:schemeClr val="tx1"/>
                </a:solidFill>
                <a:latin typeface="Arial" charset="0"/>
                <a:ea typeface="黑体" pitchFamily="2" charset="-122"/>
              </a:rPr>
              <a:t>拥塞避免</a:t>
            </a:r>
          </a:p>
          <a:p>
            <a:pPr algn="ctr"/>
            <a:r>
              <a:rPr kumimoji="1" lang="zh-CN" altLang="en-US" sz="1600" b="0" u="none">
                <a:solidFill>
                  <a:schemeClr val="accent2"/>
                </a:solidFill>
                <a:latin typeface="Arial" charset="0"/>
                <a:ea typeface="黑体" pitchFamily="2" charset="-122"/>
              </a:rPr>
              <a:t>“加法增大”</a:t>
            </a:r>
          </a:p>
        </p:txBody>
      </p:sp>
      <p:sp>
        <p:nvSpPr>
          <p:cNvPr id="59489" name="Text Box 346"/>
          <p:cNvSpPr txBox="1">
            <a:spLocks noChangeArrowheads="1"/>
          </p:cNvSpPr>
          <p:nvPr/>
        </p:nvSpPr>
        <p:spPr bwMode="auto">
          <a:xfrm>
            <a:off x="5021279" y="1744663"/>
            <a:ext cx="1133475" cy="581025"/>
          </a:xfrm>
          <a:prstGeom prst="rect">
            <a:avLst/>
          </a:prstGeom>
          <a:noFill/>
          <a:ln w="9525">
            <a:noFill/>
            <a:miter lim="800000"/>
            <a:headEnd/>
            <a:tailEnd/>
          </a:ln>
        </p:spPr>
        <p:txBody>
          <a:bodyPr wrap="none">
            <a:spAutoFit/>
          </a:bodyPr>
          <a:lstStyle/>
          <a:p>
            <a:pPr algn="ctr"/>
            <a:r>
              <a:rPr kumimoji="1" lang="zh-CN" altLang="en-US" sz="1600" b="0" u="none">
                <a:solidFill>
                  <a:schemeClr val="tx1"/>
                </a:solidFill>
                <a:latin typeface="Arial" charset="0"/>
                <a:ea typeface="黑体" pitchFamily="2" charset="-122"/>
              </a:rPr>
              <a:t>拥塞避免</a:t>
            </a:r>
          </a:p>
          <a:p>
            <a:pPr algn="ctr"/>
            <a:r>
              <a:rPr kumimoji="1" lang="zh-CN" altLang="en-US" sz="1600" b="0" u="none">
                <a:solidFill>
                  <a:schemeClr val="tx1"/>
                </a:solidFill>
                <a:latin typeface="Arial" charset="0"/>
                <a:ea typeface="黑体" pitchFamily="2" charset="-122"/>
              </a:rPr>
              <a:t>“加法增大”</a:t>
            </a:r>
          </a:p>
        </p:txBody>
      </p:sp>
      <p:sp>
        <p:nvSpPr>
          <p:cNvPr id="59490" name="Line 337"/>
          <p:cNvSpPr>
            <a:spLocks noChangeShapeType="1"/>
          </p:cNvSpPr>
          <p:nvPr/>
        </p:nvSpPr>
        <p:spPr bwMode="auto">
          <a:xfrm rot="10800000">
            <a:off x="1617679" y="2659063"/>
            <a:ext cx="3605213" cy="0"/>
          </a:xfrm>
          <a:prstGeom prst="line">
            <a:avLst/>
          </a:prstGeom>
          <a:noFill/>
          <a:ln w="9525">
            <a:solidFill>
              <a:schemeClr val="hlink"/>
            </a:solidFill>
            <a:prstDash val="dash"/>
            <a:round/>
            <a:headEnd/>
            <a:tailEnd/>
          </a:ln>
        </p:spPr>
        <p:txBody>
          <a:bodyPr wrap="none" anchor="ctr"/>
          <a:lstStyle/>
          <a:p>
            <a:endParaRPr lang="zh-CN" altLang="en-US"/>
          </a:p>
        </p:txBody>
      </p:sp>
      <p:sp>
        <p:nvSpPr>
          <p:cNvPr id="59491" name="Line 336"/>
          <p:cNvSpPr>
            <a:spLocks noChangeShapeType="1"/>
          </p:cNvSpPr>
          <p:nvPr/>
        </p:nvSpPr>
        <p:spPr bwMode="auto">
          <a:xfrm flipV="1">
            <a:off x="1617679" y="1865313"/>
            <a:ext cx="3255963" cy="0"/>
          </a:xfrm>
          <a:prstGeom prst="line">
            <a:avLst/>
          </a:prstGeom>
          <a:noFill/>
          <a:ln w="9525">
            <a:solidFill>
              <a:schemeClr val="hlink"/>
            </a:solidFill>
            <a:prstDash val="dash"/>
            <a:round/>
            <a:headEnd/>
            <a:tailEnd/>
          </a:ln>
        </p:spPr>
        <p:txBody>
          <a:bodyPr wrap="none" anchor="ctr"/>
          <a:lstStyle/>
          <a:p>
            <a:endParaRPr lang="zh-CN" altLang="en-US"/>
          </a:p>
        </p:txBody>
      </p:sp>
      <p:sp>
        <p:nvSpPr>
          <p:cNvPr id="59492" name="Text Box 327"/>
          <p:cNvSpPr txBox="1">
            <a:spLocks noChangeArrowheads="1"/>
          </p:cNvSpPr>
          <p:nvPr/>
        </p:nvSpPr>
        <p:spPr bwMode="auto">
          <a:xfrm>
            <a:off x="5703904" y="3027363"/>
            <a:ext cx="996950" cy="336550"/>
          </a:xfrm>
          <a:prstGeom prst="rect">
            <a:avLst/>
          </a:prstGeom>
          <a:noFill/>
          <a:ln w="9525">
            <a:noFill/>
            <a:miter lim="800000"/>
            <a:headEnd/>
            <a:tailEnd/>
          </a:ln>
        </p:spPr>
        <p:txBody>
          <a:bodyPr wrap="none">
            <a:spAutoFit/>
          </a:bodyPr>
          <a:lstStyle/>
          <a:p>
            <a:r>
              <a:rPr kumimoji="1" lang="zh-CN" altLang="en-US" sz="1600" b="0" u="none">
                <a:solidFill>
                  <a:schemeClr val="tx1"/>
                </a:solidFill>
                <a:latin typeface="微软雅黑" pitchFamily="34" charset="-122"/>
              </a:rPr>
              <a:t>传输轮次</a:t>
            </a:r>
          </a:p>
        </p:txBody>
      </p:sp>
      <p:sp>
        <p:nvSpPr>
          <p:cNvPr id="59493" name="Freeform 317"/>
          <p:cNvSpPr>
            <a:spLocks/>
          </p:cNvSpPr>
          <p:nvPr/>
        </p:nvSpPr>
        <p:spPr bwMode="auto">
          <a:xfrm>
            <a:off x="1481154" y="1847850"/>
            <a:ext cx="4481513" cy="1511300"/>
          </a:xfrm>
          <a:custGeom>
            <a:avLst/>
            <a:gdLst>
              <a:gd name="T0" fmla="*/ 2147483647 w 3162"/>
              <a:gd name="T1" fmla="*/ 639776842 h 1370"/>
              <a:gd name="T2" fmla="*/ 2147483647 w 3162"/>
              <a:gd name="T3" fmla="*/ 1051687981 h 1370"/>
              <a:gd name="T4" fmla="*/ 2147483647 w 3162"/>
              <a:gd name="T5" fmla="*/ 1393486990 h 1370"/>
              <a:gd name="T6" fmla="*/ 2147483647 w 3162"/>
              <a:gd name="T7" fmla="*/ 1752815013 h 1370"/>
              <a:gd name="T8" fmla="*/ 2147483647 w 3162"/>
              <a:gd name="T9" fmla="*/ 1928096091 h 1370"/>
              <a:gd name="T10" fmla="*/ 2147483647 w 3162"/>
              <a:gd name="T11" fmla="*/ 1998208523 h 1370"/>
              <a:gd name="T12" fmla="*/ 2147483647 w 3162"/>
              <a:gd name="T13" fmla="*/ 1367195432 h 1370"/>
              <a:gd name="T14" fmla="*/ 2147483647 w 3162"/>
              <a:gd name="T15" fmla="*/ 0 h 1370"/>
              <a:gd name="T16" fmla="*/ 2059396424 w 3162"/>
              <a:gd name="T17" fmla="*/ 711350453 h 1370"/>
              <a:gd name="T18" fmla="*/ 1599531730 w 3162"/>
              <a:gd name="T19" fmla="*/ 1403711619 h 1370"/>
              <a:gd name="T20" fmla="*/ 1103010153 w 3162"/>
              <a:gd name="T21" fmla="*/ 1754274984 h 1370"/>
              <a:gd name="T22" fmla="*/ 623151273 w 3162"/>
              <a:gd name="T23" fmla="*/ 1929556062 h 1370"/>
              <a:gd name="T24" fmla="*/ 183279454 w 3162"/>
              <a:gd name="T25" fmla="*/ 1999668493 h 13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62"/>
              <a:gd name="T40" fmla="*/ 0 h 1370"/>
              <a:gd name="T41" fmla="*/ 3162 w 3162"/>
              <a:gd name="T42" fmla="*/ 1370 h 13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62" h="1370">
                <a:moveTo>
                  <a:pt x="3162" y="438"/>
                </a:moveTo>
                <a:lnTo>
                  <a:pt x="2496" y="720"/>
                </a:lnTo>
                <a:lnTo>
                  <a:pt x="2352" y="954"/>
                </a:lnTo>
                <a:lnTo>
                  <a:pt x="2205" y="1200"/>
                </a:lnTo>
                <a:lnTo>
                  <a:pt x="2061" y="1320"/>
                </a:lnTo>
                <a:lnTo>
                  <a:pt x="1917" y="1368"/>
                </a:lnTo>
                <a:lnTo>
                  <a:pt x="1866" y="936"/>
                </a:lnTo>
                <a:lnTo>
                  <a:pt x="1773" y="0"/>
                </a:lnTo>
                <a:lnTo>
                  <a:pt x="618" y="487"/>
                </a:lnTo>
                <a:lnTo>
                  <a:pt x="480" y="961"/>
                </a:lnTo>
                <a:lnTo>
                  <a:pt x="331" y="1201"/>
                </a:lnTo>
                <a:lnTo>
                  <a:pt x="187" y="1321"/>
                </a:lnTo>
                <a:cubicBezTo>
                  <a:pt x="47" y="1370"/>
                  <a:pt x="0" y="1369"/>
                  <a:pt x="55" y="1369"/>
                </a:cubicBezTo>
              </a:path>
            </a:pathLst>
          </a:custGeom>
          <a:noFill/>
          <a:ln w="28575">
            <a:solidFill>
              <a:schemeClr val="hlink"/>
            </a:solidFill>
            <a:round/>
            <a:headEnd/>
            <a:tailEnd/>
          </a:ln>
        </p:spPr>
        <p:txBody>
          <a:bodyPr wrap="none" anchor="ctr"/>
          <a:lstStyle/>
          <a:p>
            <a:endParaRPr lang="zh-CN" altLang="en-US"/>
          </a:p>
        </p:txBody>
      </p:sp>
      <p:sp>
        <p:nvSpPr>
          <p:cNvPr id="531673" name="Line 217"/>
          <p:cNvSpPr>
            <a:spLocks noChangeShapeType="1"/>
          </p:cNvSpPr>
          <p:nvPr/>
        </p:nvSpPr>
        <p:spPr bwMode="auto">
          <a:xfrm>
            <a:off x="1252554" y="3030538"/>
            <a:ext cx="277813" cy="312737"/>
          </a:xfrm>
          <a:prstGeom prst="line">
            <a:avLst/>
          </a:prstGeom>
          <a:noFill/>
          <a:ln w="57150">
            <a:solidFill>
              <a:srgbClr val="006600"/>
            </a:solidFill>
            <a:round/>
            <a:headEnd/>
            <a:tailEnd type="triangle" w="med" len="med"/>
          </a:ln>
        </p:spPr>
        <p:txBody>
          <a:bodyPr/>
          <a:lstStyle/>
          <a:p>
            <a:endParaRPr lang="zh-CN" altLang="en-US"/>
          </a:p>
        </p:txBody>
      </p:sp>
      <p:sp>
        <p:nvSpPr>
          <p:cNvPr id="2" name="Line 217"/>
          <p:cNvSpPr>
            <a:spLocks noChangeShapeType="1"/>
          </p:cNvSpPr>
          <p:nvPr/>
        </p:nvSpPr>
        <p:spPr bwMode="auto">
          <a:xfrm>
            <a:off x="2035192" y="2044700"/>
            <a:ext cx="277812" cy="312738"/>
          </a:xfrm>
          <a:prstGeom prst="line">
            <a:avLst/>
          </a:prstGeom>
          <a:noFill/>
          <a:ln w="57150">
            <a:solidFill>
              <a:srgbClr val="006600"/>
            </a:solidFill>
            <a:round/>
            <a:headEnd/>
            <a:tailEnd type="triangle" w="med" len="med"/>
          </a:ln>
        </p:spPr>
        <p:txBody>
          <a:bodyPr/>
          <a:lstStyle/>
          <a:p>
            <a:endParaRPr lang="zh-CN" altLang="en-US"/>
          </a:p>
        </p:txBody>
      </p:sp>
      <p:sp>
        <p:nvSpPr>
          <p:cNvPr id="3" name="Line 217"/>
          <p:cNvSpPr>
            <a:spLocks noChangeShapeType="1"/>
          </p:cNvSpPr>
          <p:nvPr/>
        </p:nvSpPr>
        <p:spPr bwMode="auto">
          <a:xfrm>
            <a:off x="3713179" y="1519238"/>
            <a:ext cx="277813" cy="312737"/>
          </a:xfrm>
          <a:prstGeom prst="line">
            <a:avLst/>
          </a:prstGeom>
          <a:noFill/>
          <a:ln w="57150">
            <a:solidFill>
              <a:srgbClr val="006600"/>
            </a:solidFill>
            <a:round/>
            <a:headEnd/>
            <a:tailEnd type="triangle" w="med" len="med"/>
          </a:ln>
        </p:spPr>
        <p:txBody>
          <a:bodyPr/>
          <a:lstStyle/>
          <a:p>
            <a:endParaRPr lang="zh-CN" altLang="en-US"/>
          </a:p>
        </p:txBody>
      </p:sp>
      <p:sp>
        <p:nvSpPr>
          <p:cNvPr id="4" name="Line 217"/>
          <p:cNvSpPr>
            <a:spLocks noChangeShapeType="1"/>
          </p:cNvSpPr>
          <p:nvPr/>
        </p:nvSpPr>
        <p:spPr bwMode="auto">
          <a:xfrm>
            <a:off x="3879867" y="3046413"/>
            <a:ext cx="279400" cy="312737"/>
          </a:xfrm>
          <a:prstGeom prst="line">
            <a:avLst/>
          </a:prstGeom>
          <a:noFill/>
          <a:ln w="57150">
            <a:solidFill>
              <a:srgbClr val="006600"/>
            </a:solidFill>
            <a:round/>
            <a:headEnd/>
            <a:tailEnd type="triangle" w="med" len="med"/>
          </a:ln>
        </p:spPr>
        <p:txBody>
          <a:bodyPr/>
          <a:lstStyle/>
          <a:p>
            <a:endParaRPr lang="zh-CN" altLang="en-US"/>
          </a:p>
        </p:txBody>
      </p:sp>
      <p:sp>
        <p:nvSpPr>
          <p:cNvPr id="5" name="Line 217"/>
          <p:cNvSpPr>
            <a:spLocks noChangeShapeType="1"/>
          </p:cNvSpPr>
          <p:nvPr/>
        </p:nvSpPr>
        <p:spPr bwMode="auto">
          <a:xfrm>
            <a:off x="4719654" y="2306638"/>
            <a:ext cx="277813" cy="312737"/>
          </a:xfrm>
          <a:prstGeom prst="line">
            <a:avLst/>
          </a:prstGeom>
          <a:noFill/>
          <a:ln w="57150">
            <a:solidFill>
              <a:srgbClr val="006600"/>
            </a:solidFill>
            <a:round/>
            <a:headEnd/>
            <a:tailEnd type="triangle" w="med" len="med"/>
          </a:ln>
        </p:spPr>
        <p:txBody>
          <a:bodyPr/>
          <a:lstStyle/>
          <a:p>
            <a:endParaRPr lang="zh-CN" altLang="en-US"/>
          </a:p>
        </p:txBody>
      </p:sp>
      <p:sp>
        <p:nvSpPr>
          <p:cNvPr id="6" name="Line 217"/>
          <p:cNvSpPr>
            <a:spLocks noChangeShapeType="1"/>
          </p:cNvSpPr>
          <p:nvPr/>
        </p:nvSpPr>
        <p:spPr bwMode="auto">
          <a:xfrm>
            <a:off x="1474804" y="2965450"/>
            <a:ext cx="279400" cy="312738"/>
          </a:xfrm>
          <a:prstGeom prst="line">
            <a:avLst/>
          </a:prstGeom>
          <a:noFill/>
          <a:ln w="57150">
            <a:solidFill>
              <a:srgbClr val="006600"/>
            </a:solidFill>
            <a:round/>
            <a:headEnd/>
            <a:tailEnd type="triangle" w="med" len="med"/>
          </a:ln>
        </p:spPr>
        <p:txBody>
          <a:bodyPr/>
          <a:lstStyle/>
          <a:p>
            <a:endParaRPr lang="zh-CN" altLang="en-US"/>
          </a:p>
        </p:txBody>
      </p:sp>
      <p:sp>
        <p:nvSpPr>
          <p:cNvPr id="7" name="Line 217"/>
          <p:cNvSpPr>
            <a:spLocks noChangeShapeType="1"/>
          </p:cNvSpPr>
          <p:nvPr/>
        </p:nvSpPr>
        <p:spPr bwMode="auto">
          <a:xfrm>
            <a:off x="1643079" y="2833688"/>
            <a:ext cx="277813" cy="312737"/>
          </a:xfrm>
          <a:prstGeom prst="line">
            <a:avLst/>
          </a:prstGeom>
          <a:noFill/>
          <a:ln w="57150">
            <a:solidFill>
              <a:srgbClr val="006600"/>
            </a:solidFill>
            <a:round/>
            <a:headEnd/>
            <a:tailEnd type="triangle" w="med" len="med"/>
          </a:ln>
        </p:spPr>
        <p:txBody>
          <a:bodyPr/>
          <a:lstStyle/>
          <a:p>
            <a:endParaRPr lang="zh-CN" altLang="en-US"/>
          </a:p>
        </p:txBody>
      </p:sp>
      <p:sp>
        <p:nvSpPr>
          <p:cNvPr id="8" name="Line 217"/>
          <p:cNvSpPr>
            <a:spLocks noChangeShapeType="1"/>
          </p:cNvSpPr>
          <p:nvPr/>
        </p:nvSpPr>
        <p:spPr bwMode="auto">
          <a:xfrm>
            <a:off x="1866917" y="2570163"/>
            <a:ext cx="279400" cy="312737"/>
          </a:xfrm>
          <a:prstGeom prst="line">
            <a:avLst/>
          </a:prstGeom>
          <a:noFill/>
          <a:ln w="57150">
            <a:solidFill>
              <a:srgbClr val="006600"/>
            </a:solidFill>
            <a:round/>
            <a:headEnd/>
            <a:tailEnd type="triangle" w="med" len="med"/>
          </a:ln>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1673"/>
                                        </p:tgtEl>
                                        <p:attrNameLst>
                                          <p:attrName>style.visibility</p:attrName>
                                        </p:attrNameLst>
                                      </p:cBhvr>
                                      <p:to>
                                        <p:strVal val="visible"/>
                                      </p:to>
                                    </p:set>
                                    <p:animEffect transition="in" filter="blinds(horizontal)">
                                      <p:cBhvr>
                                        <p:cTn id="7" dur="500"/>
                                        <p:tgtEl>
                                          <p:spTgt spid="53167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9474"/>
                                        </p:tgtEl>
                                        <p:attrNameLst>
                                          <p:attrName>style.visibility</p:attrName>
                                        </p:attrNameLst>
                                      </p:cBhvr>
                                      <p:to>
                                        <p:strVal val="visible"/>
                                      </p:to>
                                    </p:set>
                                    <p:animEffect transition="in" filter="blinds(horizontal)">
                                      <p:cBhvr>
                                        <p:cTn id="37" dur="500"/>
                                        <p:tgtEl>
                                          <p:spTgt spid="5947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linds(horizont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linds(horizontal)">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74" grpId="0"/>
      <p:bldP spid="531673" grpId="0" animBg="1"/>
      <p:bldP spid="2" grpId="0" animBg="1"/>
      <p:bldP spid="3" grpId="0" animBg="1"/>
      <p:bldP spid="4" grpId="0" animBg="1"/>
      <p:bldP spid="5" grpId="0" animBg="1"/>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1" name="Picture 2"/>
          <p:cNvPicPr>
            <a:picLocks noChangeAspect="1" noChangeArrowheads="1"/>
          </p:cNvPicPr>
          <p:nvPr/>
        </p:nvPicPr>
        <p:blipFill>
          <a:blip r:embed="rId3" cstate="print"/>
          <a:srcRect/>
          <a:stretch>
            <a:fillRect/>
          </a:stretch>
        </p:blipFill>
        <p:spPr bwMode="auto">
          <a:xfrm>
            <a:off x="538164" y="1215222"/>
            <a:ext cx="4605340" cy="2994456"/>
          </a:xfrm>
          <a:prstGeom prst="rect">
            <a:avLst/>
          </a:prstGeom>
          <a:noFill/>
          <a:ln w="9525">
            <a:noFill/>
            <a:miter lim="800000"/>
            <a:headEnd/>
            <a:tailEnd/>
          </a:ln>
        </p:spPr>
      </p:pic>
      <p:sp>
        <p:nvSpPr>
          <p:cNvPr id="63492" name="标题 1"/>
          <p:cNvSpPr>
            <a:spLocks noGrp="1"/>
          </p:cNvSpPr>
          <p:nvPr>
            <p:ph type="title" idx="4294967295"/>
          </p:nvPr>
        </p:nvSpPr>
        <p:spPr>
          <a:xfrm>
            <a:off x="468313" y="750888"/>
            <a:ext cx="3095625" cy="454025"/>
          </a:xfrm>
        </p:spPr>
        <p:txBody>
          <a:bodyPr/>
          <a:lstStyle/>
          <a:p>
            <a:pPr algn="l"/>
            <a:r>
              <a:rPr lang="zh-CN" altLang="en-US" sz="2400" smtClean="0">
                <a:solidFill>
                  <a:srgbClr val="007D7A"/>
                </a:solidFill>
                <a:latin typeface="Times New Roman" pitchFamily="18" charset="0"/>
                <a:cs typeface="Times New Roman" pitchFamily="18" charset="0"/>
              </a:rPr>
              <a:t>快重传与快恢复</a:t>
            </a:r>
            <a:endParaRPr lang="en-US" altLang="zh-CN" sz="2400" smtClean="0">
              <a:solidFill>
                <a:srgbClr val="007D7A"/>
              </a:solidFill>
              <a:latin typeface="Times New Roman" pitchFamily="18" charset="0"/>
              <a:cs typeface="Times New Roman" pitchFamily="18" charset="0"/>
            </a:endParaRPr>
          </a:p>
        </p:txBody>
      </p:sp>
      <p:sp>
        <p:nvSpPr>
          <p:cNvPr id="23" name="AutoShape 6"/>
          <p:cNvSpPr>
            <a:spLocks noChangeArrowheads="1"/>
          </p:cNvSpPr>
          <p:nvPr/>
        </p:nvSpPr>
        <p:spPr bwMode="auto">
          <a:xfrm>
            <a:off x="490526" y="4192265"/>
            <a:ext cx="5795986" cy="880609"/>
          </a:xfrm>
          <a:prstGeom prst="roundRect">
            <a:avLst>
              <a:gd name="adj" fmla="val 16667"/>
            </a:avLst>
          </a:prstGeom>
          <a:gradFill flip="none" rotWithShape="1">
            <a:gsLst>
              <a:gs pos="0">
                <a:srgbClr val="29667B">
                  <a:shade val="30000"/>
                  <a:satMod val="115000"/>
                </a:srgbClr>
              </a:gs>
              <a:gs pos="50000">
                <a:srgbClr val="29667B">
                  <a:shade val="67500"/>
                  <a:satMod val="115000"/>
                </a:srgbClr>
              </a:gs>
              <a:gs pos="100000">
                <a:srgbClr val="29667B">
                  <a:shade val="100000"/>
                  <a:satMod val="115000"/>
                </a:srgbClr>
              </a:gs>
            </a:gsLst>
            <a:lin ang="13500000" scaled="1"/>
            <a:tileRect/>
          </a:gradFill>
          <a:ln w="9525">
            <a:solidFill>
              <a:schemeClr val="tx1"/>
            </a:solidFill>
            <a:miter lim="800000"/>
            <a:headEnd/>
            <a:tailEnd/>
          </a:ln>
          <a:effectLst>
            <a:innerShdw blurRad="63500" dist="50800" dir="2700000">
              <a:prstClr val="black">
                <a:alpha val="50000"/>
              </a:prstClr>
            </a:innerShdw>
            <a:softEdge rad="31750"/>
          </a:effectLst>
          <a:scene3d>
            <a:camera prst="orthographicFront"/>
            <a:lightRig rig="threePt" dir="t"/>
          </a:scene3d>
          <a:sp3d>
            <a:bevelT prst="relaxedInset"/>
          </a:sp3d>
        </p:spPr>
        <p:txBody>
          <a:bodyPr/>
          <a:lstStyle/>
          <a:p>
            <a:pPr eaLnBrk="0" hangingPunct="0">
              <a:lnSpc>
                <a:spcPct val="120000"/>
              </a:lnSpc>
            </a:pPr>
            <a:r>
              <a:rPr lang="zh-CN" altLang="en-US" sz="2000" b="0" u="none">
                <a:solidFill>
                  <a:srgbClr val="FFFF00"/>
                </a:solidFill>
              </a:rPr>
              <a:t>快重传：接收方及时向发送方连续</a:t>
            </a:r>
            <a:r>
              <a:rPr lang="en-US" altLang="zh-CN" sz="2000" b="0" u="none">
                <a:solidFill>
                  <a:srgbClr val="FFFF00"/>
                </a:solidFill>
              </a:rPr>
              <a:t>3</a:t>
            </a:r>
            <a:r>
              <a:rPr lang="zh-CN" altLang="en-US" sz="2000" b="0" u="none">
                <a:solidFill>
                  <a:srgbClr val="FFFF00"/>
                </a:solidFill>
              </a:rPr>
              <a:t>次发出“重复确认”，要求发送方尽早重传未被确认的报文。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标题 1"/>
          <p:cNvSpPr>
            <a:spLocks noGrp="1"/>
          </p:cNvSpPr>
          <p:nvPr>
            <p:ph type="title" idx="4294967295"/>
          </p:nvPr>
        </p:nvSpPr>
        <p:spPr>
          <a:xfrm>
            <a:off x="323850" y="672297"/>
            <a:ext cx="6288088" cy="614363"/>
          </a:xfrm>
        </p:spPr>
        <p:txBody>
          <a:bodyPr/>
          <a:lstStyle/>
          <a:p>
            <a:pPr algn="l"/>
            <a:r>
              <a:rPr lang="zh-CN" altLang="en-US" sz="2400" smtClean="0">
                <a:solidFill>
                  <a:srgbClr val="007D7A"/>
                </a:solidFill>
                <a:latin typeface="Times New Roman" pitchFamily="18" charset="0"/>
                <a:cs typeface="Times New Roman" pitchFamily="18" charset="0"/>
              </a:rPr>
              <a:t>连续收到</a:t>
            </a:r>
            <a:r>
              <a:rPr lang="en-US" altLang="zh-CN" sz="2400" smtClean="0">
                <a:solidFill>
                  <a:srgbClr val="007D7A"/>
                </a:solidFill>
                <a:latin typeface="Times New Roman" pitchFamily="18" charset="0"/>
                <a:cs typeface="Times New Roman" pitchFamily="18" charset="0"/>
              </a:rPr>
              <a:t>3</a:t>
            </a:r>
            <a:r>
              <a:rPr lang="zh-CN" altLang="en-US" sz="2400" smtClean="0">
                <a:solidFill>
                  <a:srgbClr val="007D7A"/>
                </a:solidFill>
                <a:latin typeface="Times New Roman" pitchFamily="18" charset="0"/>
                <a:cs typeface="Times New Roman" pitchFamily="18" charset="0"/>
              </a:rPr>
              <a:t>个重复确认的拥塞控制过程</a:t>
            </a:r>
          </a:p>
        </p:txBody>
      </p:sp>
      <p:pic>
        <p:nvPicPr>
          <p:cNvPr id="64516" name="Picture 2"/>
          <p:cNvPicPr>
            <a:picLocks noChangeAspect="1" noChangeArrowheads="1"/>
          </p:cNvPicPr>
          <p:nvPr/>
        </p:nvPicPr>
        <p:blipFill>
          <a:blip r:embed="rId2" cstate="print"/>
          <a:srcRect/>
          <a:stretch>
            <a:fillRect/>
          </a:stretch>
        </p:blipFill>
        <p:spPr bwMode="auto">
          <a:xfrm>
            <a:off x="827089" y="1186486"/>
            <a:ext cx="4745044" cy="2957694"/>
          </a:xfrm>
          <a:prstGeom prst="rect">
            <a:avLst/>
          </a:prstGeom>
          <a:noFill/>
          <a:ln w="9525">
            <a:noFill/>
            <a:miter lim="800000"/>
            <a:headEnd/>
            <a:tailEnd/>
          </a:ln>
        </p:spPr>
      </p:pic>
      <p:sp>
        <p:nvSpPr>
          <p:cNvPr id="23" name="AutoShape 6"/>
          <p:cNvSpPr>
            <a:spLocks noChangeArrowheads="1"/>
          </p:cNvSpPr>
          <p:nvPr/>
        </p:nvSpPr>
        <p:spPr bwMode="auto">
          <a:xfrm>
            <a:off x="317159" y="4173214"/>
            <a:ext cx="6183667" cy="828222"/>
          </a:xfrm>
          <a:prstGeom prst="roundRect">
            <a:avLst>
              <a:gd name="adj" fmla="val 16667"/>
            </a:avLst>
          </a:prstGeom>
          <a:gradFill flip="none" rotWithShape="1">
            <a:gsLst>
              <a:gs pos="0">
                <a:srgbClr val="29667B">
                  <a:shade val="30000"/>
                  <a:satMod val="115000"/>
                </a:srgbClr>
              </a:gs>
              <a:gs pos="50000">
                <a:srgbClr val="29667B">
                  <a:shade val="67500"/>
                  <a:satMod val="115000"/>
                </a:srgbClr>
              </a:gs>
              <a:gs pos="100000">
                <a:srgbClr val="29667B">
                  <a:shade val="100000"/>
                  <a:satMod val="115000"/>
                </a:srgbClr>
              </a:gs>
            </a:gsLst>
            <a:lin ang="13500000" scaled="1"/>
            <a:tileRect/>
          </a:gradFill>
          <a:ln w="9525">
            <a:solidFill>
              <a:schemeClr val="tx1"/>
            </a:solidFill>
            <a:miter lim="800000"/>
            <a:headEnd/>
            <a:tailEnd/>
          </a:ln>
          <a:effectLst>
            <a:innerShdw blurRad="63500" dist="50800" dir="2700000">
              <a:prstClr val="black">
                <a:alpha val="50000"/>
              </a:prstClr>
            </a:innerShdw>
            <a:softEdge rad="31750"/>
          </a:effectLst>
          <a:scene3d>
            <a:camera prst="orthographicFront"/>
            <a:lightRig rig="threePt" dir="t"/>
          </a:scene3d>
          <a:sp3d>
            <a:bevelT prst="relaxedInset"/>
          </a:sp3d>
        </p:spPr>
        <p:txBody>
          <a:bodyPr/>
          <a:lstStyle/>
          <a:p>
            <a:pPr eaLnBrk="0" hangingPunct="0">
              <a:lnSpc>
                <a:spcPct val="120000"/>
              </a:lnSpc>
            </a:pPr>
            <a:r>
              <a:rPr lang="zh-CN" altLang="en-US" sz="2000" b="0" u="none" dirty="0">
                <a:solidFill>
                  <a:srgbClr val="FFFF00"/>
                </a:solidFill>
              </a:rPr>
              <a:t>快恢复：每次收到“重复确认”时，拥塞窗口设为原来的</a:t>
            </a:r>
            <a:r>
              <a:rPr lang="en-US" altLang="zh-CN" sz="2000" b="0" u="none" dirty="0">
                <a:solidFill>
                  <a:srgbClr val="FFFF00"/>
                </a:solidFill>
              </a:rPr>
              <a:t>1/2</a:t>
            </a:r>
            <a:r>
              <a:rPr lang="zh-CN" altLang="en-US" sz="2000" b="0" u="none" dirty="0">
                <a:solidFill>
                  <a:srgbClr val="FFFF00"/>
                </a:solidFill>
              </a:rPr>
              <a:t>，执行拥塞避免算法，窗口按线性方式增长。</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标题 1"/>
          <p:cNvSpPr>
            <a:spLocks noGrp="1"/>
          </p:cNvSpPr>
          <p:nvPr>
            <p:ph type="title" idx="4294967295"/>
          </p:nvPr>
        </p:nvSpPr>
        <p:spPr>
          <a:xfrm>
            <a:off x="357158" y="876300"/>
            <a:ext cx="6429375" cy="400050"/>
          </a:xfrm>
        </p:spPr>
        <p:txBody>
          <a:bodyPr/>
          <a:lstStyle/>
          <a:p>
            <a:pPr algn="l"/>
            <a:r>
              <a:rPr lang="zh-CN" altLang="en-US" sz="2400" dirty="0" smtClean="0">
                <a:solidFill>
                  <a:srgbClr val="007D7A"/>
                </a:solidFill>
                <a:latin typeface="Times New Roman" pitchFamily="18" charset="0"/>
                <a:cs typeface="Times New Roman" pitchFamily="18" charset="0"/>
              </a:rPr>
              <a:t>发送窗口</a:t>
            </a:r>
            <a:r>
              <a:rPr lang="zh-CN" altLang="en-US" sz="2400" dirty="0" smtClean="0">
                <a:solidFill>
                  <a:srgbClr val="007D7A"/>
                </a:solidFill>
                <a:latin typeface="Times New Roman" pitchFamily="18" charset="0"/>
                <a:cs typeface="Times New Roman" pitchFamily="18" charset="0"/>
              </a:rPr>
              <a:t>的设置</a:t>
            </a:r>
            <a:endParaRPr lang="zh-CN" altLang="en-US" sz="2400" dirty="0" smtClean="0">
              <a:solidFill>
                <a:srgbClr val="007D7A"/>
              </a:solidFill>
              <a:latin typeface="Times New Roman" pitchFamily="18" charset="0"/>
              <a:cs typeface="Times New Roman" pitchFamily="18" charset="0"/>
            </a:endParaRPr>
          </a:p>
        </p:txBody>
      </p:sp>
      <p:sp>
        <p:nvSpPr>
          <p:cNvPr id="65538" name="内容占位符 2"/>
          <p:cNvSpPr>
            <a:spLocks noGrp="1"/>
          </p:cNvSpPr>
          <p:nvPr>
            <p:ph idx="4294967295"/>
          </p:nvPr>
        </p:nvSpPr>
        <p:spPr>
          <a:xfrm>
            <a:off x="450865" y="1358098"/>
            <a:ext cx="5835647" cy="3284538"/>
          </a:xfrm>
        </p:spPr>
        <p:txBody>
          <a:bodyPr/>
          <a:lstStyle/>
          <a:p>
            <a:pPr marL="269875" indent="-269875">
              <a:lnSpc>
                <a:spcPct val="120000"/>
              </a:lnSpc>
              <a:spcBef>
                <a:spcPct val="30000"/>
              </a:spcBef>
            </a:pPr>
            <a:r>
              <a:rPr lang="zh-CN" altLang="en-US" sz="2000" dirty="0" smtClean="0">
                <a:solidFill>
                  <a:srgbClr val="1A3868"/>
                </a:solidFill>
                <a:latin typeface="Times New Roman" pitchFamily="18" charset="0"/>
                <a:cs typeface="Times New Roman" pitchFamily="18" charset="0"/>
              </a:rPr>
              <a:t>接收端根据自己的接收能力给出一个合适的</a:t>
            </a:r>
            <a:r>
              <a:rPr lang="zh-CN" altLang="en-US" sz="2000" dirty="0" smtClean="0">
                <a:solidFill>
                  <a:srgbClr val="C00000"/>
                </a:solidFill>
                <a:latin typeface="Times New Roman" pitchFamily="18" charset="0"/>
                <a:cs typeface="Times New Roman" pitchFamily="18" charset="0"/>
              </a:rPr>
              <a:t>接收窗口（</a:t>
            </a:r>
            <a:r>
              <a:rPr lang="en-US" altLang="zh-CN" sz="2000" dirty="0" err="1" smtClean="0">
                <a:solidFill>
                  <a:srgbClr val="C00000"/>
                </a:solidFill>
                <a:latin typeface="Times New Roman" pitchFamily="18" charset="0"/>
                <a:cs typeface="Times New Roman" pitchFamily="18" charset="0"/>
              </a:rPr>
              <a:t>rwnd</a:t>
            </a:r>
            <a:r>
              <a:rPr lang="zh-CN" altLang="en-US" sz="2000" dirty="0" smtClean="0">
                <a:solidFill>
                  <a:srgbClr val="C00000"/>
                </a:solidFill>
                <a:latin typeface="Times New Roman" pitchFamily="18" charset="0"/>
                <a:cs typeface="Times New Roman" pitchFamily="18" charset="0"/>
              </a:rPr>
              <a:t>），</a:t>
            </a:r>
            <a:r>
              <a:rPr lang="zh-CN" altLang="en-US" sz="2000" dirty="0" smtClean="0">
                <a:solidFill>
                  <a:srgbClr val="1A3868"/>
                </a:solidFill>
                <a:latin typeface="Times New Roman" pitchFamily="18" charset="0"/>
                <a:cs typeface="Times New Roman" pitchFamily="18" charset="0"/>
              </a:rPr>
              <a:t>写入</a:t>
            </a:r>
            <a:r>
              <a:rPr lang="en-US" altLang="zh-CN" sz="2000" dirty="0" smtClean="0">
                <a:solidFill>
                  <a:srgbClr val="1A3868"/>
                </a:solidFill>
                <a:latin typeface="Times New Roman" pitchFamily="18" charset="0"/>
                <a:cs typeface="Times New Roman" pitchFamily="18" charset="0"/>
              </a:rPr>
              <a:t>TCP</a:t>
            </a:r>
            <a:r>
              <a:rPr lang="zh-CN" altLang="en-US" sz="2000" dirty="0" smtClean="0">
                <a:solidFill>
                  <a:srgbClr val="1A3868"/>
                </a:solidFill>
                <a:latin typeface="Times New Roman" pitchFamily="18" charset="0"/>
                <a:cs typeface="Times New Roman" pitchFamily="18" charset="0"/>
              </a:rPr>
              <a:t>报头，通知发送端。又称为通知窗口（</a:t>
            </a:r>
            <a:r>
              <a:rPr lang="en-US" altLang="zh-CN" sz="2000" dirty="0" smtClean="0">
                <a:solidFill>
                  <a:srgbClr val="1A3868"/>
                </a:solidFill>
                <a:latin typeface="Times New Roman" pitchFamily="18" charset="0"/>
                <a:cs typeface="Times New Roman" pitchFamily="18" charset="0"/>
              </a:rPr>
              <a:t>advertised windows</a:t>
            </a:r>
            <a:r>
              <a:rPr lang="zh-CN" altLang="en-US" sz="2000" dirty="0" smtClean="0">
                <a:solidFill>
                  <a:srgbClr val="1A3868"/>
                </a:solidFill>
                <a:latin typeface="Times New Roman" pitchFamily="18" charset="0"/>
                <a:cs typeface="Times New Roman" pitchFamily="18" charset="0"/>
              </a:rPr>
              <a:t>）；</a:t>
            </a:r>
            <a:endParaRPr lang="en-US" altLang="zh-CN" sz="2000" dirty="0" smtClean="0">
              <a:solidFill>
                <a:srgbClr val="1A3868"/>
              </a:solidFill>
              <a:latin typeface="Times New Roman" pitchFamily="18" charset="0"/>
              <a:cs typeface="Times New Roman" pitchFamily="18" charset="0"/>
            </a:endParaRPr>
          </a:p>
          <a:p>
            <a:pPr marL="269875" indent="-269875">
              <a:lnSpc>
                <a:spcPct val="120000"/>
              </a:lnSpc>
              <a:spcBef>
                <a:spcPct val="30000"/>
              </a:spcBef>
            </a:pPr>
            <a:r>
              <a:rPr lang="zh-CN" altLang="en-US" sz="2000" dirty="0" smtClean="0">
                <a:solidFill>
                  <a:srgbClr val="1A3868"/>
                </a:solidFill>
                <a:latin typeface="Times New Roman" pitchFamily="18" charset="0"/>
                <a:cs typeface="Times New Roman" pitchFamily="18" charset="0"/>
              </a:rPr>
              <a:t>从流量控制的角度，发送窗口一定不能超过接收窗口，其上限值应该等于</a:t>
            </a:r>
            <a:r>
              <a:rPr lang="zh-CN" altLang="en-US" sz="2000" dirty="0" smtClean="0">
                <a:solidFill>
                  <a:srgbClr val="C00000"/>
                </a:solidFill>
                <a:latin typeface="Times New Roman" pitchFamily="18" charset="0"/>
                <a:cs typeface="Times New Roman" pitchFamily="18" charset="0"/>
              </a:rPr>
              <a:t>接收窗口与拥塞窗口中最小的一个</a:t>
            </a:r>
            <a:r>
              <a:rPr lang="zh-CN" altLang="en-US" sz="2000" dirty="0" smtClean="0">
                <a:solidFill>
                  <a:srgbClr val="1A3868"/>
                </a:solidFill>
                <a:latin typeface="Times New Roman" pitchFamily="18" charset="0"/>
                <a:cs typeface="Times New Roman" pitchFamily="18" charset="0"/>
              </a:rPr>
              <a:t>，以限制发送端的报文发送速率。</a:t>
            </a:r>
          </a:p>
          <a:p>
            <a:pPr marL="539750" lvl="1" indent="-269875">
              <a:lnSpc>
                <a:spcPct val="120000"/>
              </a:lnSpc>
              <a:spcBef>
                <a:spcPct val="30000"/>
              </a:spcBef>
            </a:pPr>
            <a:r>
              <a:rPr lang="en-US" altLang="zh-CN" dirty="0" smtClean="0">
                <a:solidFill>
                  <a:srgbClr val="C00000"/>
                </a:solidFill>
                <a:latin typeface="Times New Roman" pitchFamily="18" charset="0"/>
                <a:cs typeface="Times New Roman" pitchFamily="18" charset="0"/>
              </a:rPr>
              <a:t>Min</a:t>
            </a:r>
            <a:r>
              <a:rPr lang="zh-CN" altLang="en-US" dirty="0" smtClean="0">
                <a:solidFill>
                  <a:srgbClr val="C00000"/>
                </a:solidFill>
                <a:latin typeface="Times New Roman" pitchFamily="18" charset="0"/>
                <a:cs typeface="Times New Roman" pitchFamily="18" charset="0"/>
              </a:rPr>
              <a:t>（</a:t>
            </a:r>
            <a:r>
              <a:rPr lang="en-US" altLang="zh-CN" dirty="0" err="1" smtClean="0">
                <a:solidFill>
                  <a:srgbClr val="C00000"/>
                </a:solidFill>
                <a:latin typeface="Times New Roman" pitchFamily="18" charset="0"/>
                <a:cs typeface="Times New Roman" pitchFamily="18" charset="0"/>
              </a:rPr>
              <a:t>rwnd</a:t>
            </a:r>
            <a:r>
              <a:rPr lang="zh-CN" altLang="en-US" dirty="0" smtClean="0">
                <a:solidFill>
                  <a:srgbClr val="C00000"/>
                </a:solidFill>
                <a:latin typeface="Times New Roman" pitchFamily="18" charset="0"/>
                <a:cs typeface="Times New Roman" pitchFamily="18" charset="0"/>
              </a:rPr>
              <a:t>，</a:t>
            </a:r>
            <a:r>
              <a:rPr lang="en-US" altLang="zh-CN" dirty="0" err="1" smtClean="0">
                <a:solidFill>
                  <a:srgbClr val="C00000"/>
                </a:solidFill>
                <a:latin typeface="Times New Roman" pitchFamily="18" charset="0"/>
                <a:cs typeface="Times New Roman" pitchFamily="18" charset="0"/>
              </a:rPr>
              <a:t>cwnd</a:t>
            </a:r>
            <a:r>
              <a:rPr lang="zh-CN" altLang="en-US" dirty="0" smtClean="0">
                <a:solidFill>
                  <a:srgbClr val="C00000"/>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矩形 2"/>
          <p:cNvSpPr>
            <a:spLocks noChangeArrowheads="1"/>
          </p:cNvSpPr>
          <p:nvPr/>
        </p:nvSpPr>
        <p:spPr bwMode="auto">
          <a:xfrm>
            <a:off x="500063" y="1511300"/>
            <a:ext cx="5643573" cy="1612749"/>
          </a:xfrm>
          <a:prstGeom prst="rect">
            <a:avLst/>
          </a:prstGeom>
          <a:noFill/>
          <a:ln w="9525">
            <a:noFill/>
            <a:miter lim="800000"/>
            <a:headEnd/>
            <a:tailEnd/>
          </a:ln>
        </p:spPr>
        <p:txBody>
          <a:bodyPr wrap="square">
            <a:spAutoFit/>
          </a:bodyPr>
          <a:lstStyle/>
          <a:p>
            <a:pPr algn="ctr"/>
            <a:r>
              <a:rPr lang="zh-CN" altLang="en-US" u="none" dirty="0">
                <a:solidFill>
                  <a:srgbClr val="194D19"/>
                </a:solidFill>
                <a:latin typeface="华文新魏" pitchFamily="2" charset="-122"/>
              </a:rPr>
              <a:t>第五章    </a:t>
            </a:r>
            <a:r>
              <a:rPr lang="zh-CN" altLang="en-US" u="none" dirty="0" smtClean="0">
                <a:solidFill>
                  <a:srgbClr val="194D19"/>
                </a:solidFill>
                <a:latin typeface="华文新魏" pitchFamily="2" charset="-122"/>
              </a:rPr>
              <a:t>传输</a:t>
            </a:r>
            <a:r>
              <a:rPr lang="zh-CN" altLang="en-US" u="none" dirty="0">
                <a:solidFill>
                  <a:srgbClr val="194D19"/>
                </a:solidFill>
                <a:latin typeface="华文新魏" pitchFamily="2" charset="-122"/>
              </a:rPr>
              <a:t>层</a:t>
            </a:r>
            <a:r>
              <a:rPr lang="zh-CN" altLang="en-US" u="none" dirty="0" smtClean="0">
                <a:solidFill>
                  <a:srgbClr val="194D19"/>
                </a:solidFill>
                <a:latin typeface="华文新魏" pitchFamily="2" charset="-122"/>
              </a:rPr>
              <a:t>协议与</a:t>
            </a:r>
            <a:r>
              <a:rPr lang="zh-CN" altLang="en-US" u="none" dirty="0">
                <a:solidFill>
                  <a:srgbClr val="194D19"/>
                </a:solidFill>
                <a:latin typeface="华文新魏" pitchFamily="2" charset="-122"/>
              </a:rPr>
              <a:t>传输层软件编程方法 </a:t>
            </a:r>
            <a:endParaRPr lang="en-US" altLang="zh-CN" u="none" dirty="0">
              <a:solidFill>
                <a:srgbClr val="194D19"/>
              </a:solidFill>
              <a:latin typeface="华文新魏" pitchFamily="2" charset="-122"/>
            </a:endParaRPr>
          </a:p>
          <a:p>
            <a:pPr algn="ctr"/>
            <a:endParaRPr lang="en-US" altLang="zh-CN" sz="1400" u="none" dirty="0">
              <a:solidFill>
                <a:srgbClr val="002060"/>
              </a:solidFill>
            </a:endParaRPr>
          </a:p>
          <a:p>
            <a:pPr algn="ctr">
              <a:lnSpc>
                <a:spcPct val="120000"/>
              </a:lnSpc>
            </a:pPr>
            <a:r>
              <a:rPr lang="zh-CN" altLang="en-US" sz="2400" u="none" dirty="0">
                <a:solidFill>
                  <a:srgbClr val="002060"/>
                </a:solidFill>
              </a:rPr>
              <a:t>第六节 </a:t>
            </a:r>
            <a:r>
              <a:rPr lang="en-US" altLang="zh-CN" sz="2400" u="none" dirty="0">
                <a:solidFill>
                  <a:srgbClr val="002060"/>
                </a:solidFill>
              </a:rPr>
              <a:t>TCP</a:t>
            </a:r>
            <a:r>
              <a:rPr lang="zh-CN" altLang="en-US" sz="2400" u="none" dirty="0">
                <a:solidFill>
                  <a:srgbClr val="002060"/>
                </a:solidFill>
              </a:rPr>
              <a:t>协议的流量控制与拥塞控制</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内容占位符 2"/>
          <p:cNvSpPr>
            <a:spLocks noGrp="1"/>
          </p:cNvSpPr>
          <p:nvPr>
            <p:ph idx="4294967295"/>
          </p:nvPr>
        </p:nvSpPr>
        <p:spPr>
          <a:xfrm>
            <a:off x="395288" y="3048000"/>
            <a:ext cx="5819785" cy="1655763"/>
          </a:xfrm>
        </p:spPr>
        <p:txBody>
          <a:bodyPr/>
          <a:lstStyle/>
          <a:p>
            <a:pPr marL="269875" indent="-269875">
              <a:lnSpc>
                <a:spcPct val="120000"/>
              </a:lnSpc>
            </a:pPr>
            <a:r>
              <a:rPr lang="zh-CN" altLang="en-US" sz="2000" dirty="0" smtClean="0">
                <a:solidFill>
                  <a:srgbClr val="C00000"/>
                </a:solidFill>
                <a:latin typeface="Times New Roman" pitchFamily="18" charset="0"/>
                <a:cs typeface="Times New Roman" pitchFamily="18" charset="0"/>
              </a:rPr>
              <a:t>通知窗口（</a:t>
            </a:r>
            <a:r>
              <a:rPr lang="en-US" altLang="zh-CN" sz="2000" dirty="0" smtClean="0">
                <a:solidFill>
                  <a:srgbClr val="C00000"/>
                </a:solidFill>
                <a:latin typeface="Times New Roman" pitchFamily="18" charset="0"/>
                <a:cs typeface="Times New Roman" pitchFamily="18" charset="0"/>
              </a:rPr>
              <a:t>advertised window</a:t>
            </a:r>
            <a:r>
              <a:rPr lang="zh-CN" altLang="en-US" sz="2000" dirty="0" smtClean="0">
                <a:solidFill>
                  <a:srgbClr val="C00000"/>
                </a:solidFill>
                <a:latin typeface="Times New Roman" pitchFamily="18" charset="0"/>
                <a:cs typeface="Times New Roman" pitchFamily="18" charset="0"/>
              </a:rPr>
              <a:t>）</a:t>
            </a:r>
            <a:r>
              <a:rPr lang="zh-CN" altLang="en-US" sz="2000" dirty="0" smtClean="0">
                <a:solidFill>
                  <a:srgbClr val="1A3868"/>
                </a:solidFill>
                <a:latin typeface="Times New Roman" pitchFamily="18" charset="0"/>
                <a:cs typeface="Times New Roman" pitchFamily="18" charset="0"/>
              </a:rPr>
              <a:t>是接收端根据接收能力确定的窗口值，又称</a:t>
            </a:r>
            <a:r>
              <a:rPr lang="zh-CN" altLang="en-US" sz="2000" dirty="0" smtClean="0">
                <a:solidFill>
                  <a:srgbClr val="C00000"/>
                </a:solidFill>
                <a:latin typeface="Times New Roman" pitchFamily="18" charset="0"/>
                <a:cs typeface="Times New Roman" pitchFamily="18" charset="0"/>
              </a:rPr>
              <a:t>接收窗口</a:t>
            </a:r>
            <a:r>
              <a:rPr lang="zh-CN" altLang="en-US" sz="2000" dirty="0" smtClean="0">
                <a:solidFill>
                  <a:srgbClr val="1A3868"/>
                </a:solidFill>
                <a:latin typeface="Times New Roman" pitchFamily="18" charset="0"/>
                <a:cs typeface="Times New Roman" pitchFamily="18" charset="0"/>
              </a:rPr>
              <a:t>；</a:t>
            </a:r>
          </a:p>
          <a:p>
            <a:pPr marL="269875" indent="-269875">
              <a:lnSpc>
                <a:spcPct val="120000"/>
              </a:lnSpc>
            </a:pPr>
            <a:r>
              <a:rPr lang="zh-CN" altLang="en-US" sz="2000" dirty="0" smtClean="0">
                <a:solidFill>
                  <a:srgbClr val="1A3868"/>
                </a:solidFill>
                <a:latin typeface="Times New Roman" pitchFamily="18" charset="0"/>
                <a:cs typeface="Times New Roman" pitchFamily="18" charset="0"/>
              </a:rPr>
              <a:t>在数据交互的过程中，接收端可以根据自己的资源情况，</a:t>
            </a:r>
            <a:r>
              <a:rPr lang="zh-CN" altLang="en-US" sz="2000" dirty="0" smtClean="0">
                <a:solidFill>
                  <a:srgbClr val="C00000"/>
                </a:solidFill>
                <a:latin typeface="Times New Roman" pitchFamily="18" charset="0"/>
                <a:cs typeface="Times New Roman" pitchFamily="18" charset="0"/>
              </a:rPr>
              <a:t>随时动态调整对方的发送窗口</a:t>
            </a:r>
            <a:r>
              <a:rPr lang="zh-CN" altLang="en-US" sz="2000" dirty="0" smtClean="0">
                <a:solidFill>
                  <a:srgbClr val="1A3868"/>
                </a:solidFill>
                <a:latin typeface="Times New Roman" pitchFamily="18" charset="0"/>
                <a:cs typeface="Times New Roman" pitchFamily="18" charset="0"/>
              </a:rPr>
              <a:t>大小。</a:t>
            </a:r>
          </a:p>
        </p:txBody>
      </p:sp>
      <p:sp>
        <p:nvSpPr>
          <p:cNvPr id="41987" name="内容占位符 2"/>
          <p:cNvSpPr>
            <a:spLocks/>
          </p:cNvSpPr>
          <p:nvPr/>
        </p:nvSpPr>
        <p:spPr bwMode="auto">
          <a:xfrm>
            <a:off x="393701" y="1276350"/>
            <a:ext cx="5607060" cy="763588"/>
          </a:xfrm>
          <a:prstGeom prst="rect">
            <a:avLst/>
          </a:prstGeom>
          <a:noFill/>
          <a:ln w="9525">
            <a:noFill/>
            <a:miter lim="800000"/>
            <a:headEnd/>
            <a:tailEnd/>
          </a:ln>
        </p:spPr>
        <p:txBody>
          <a:bodyPr/>
          <a:lstStyle/>
          <a:p>
            <a:pPr marL="269875" indent="-269875" eaLnBrk="0" hangingPunct="0">
              <a:lnSpc>
                <a:spcPct val="120000"/>
              </a:lnSpc>
              <a:spcBef>
                <a:spcPts val="600"/>
              </a:spcBef>
              <a:buFontTx/>
              <a:buChar char="•"/>
            </a:pPr>
            <a:r>
              <a:rPr lang="zh-CN" altLang="en-US" sz="2000" b="0" u="none" dirty="0">
                <a:solidFill>
                  <a:srgbClr val="C00000"/>
                </a:solidFill>
              </a:rPr>
              <a:t>流量控制（</a:t>
            </a:r>
            <a:r>
              <a:rPr lang="en-US" altLang="zh-CN" sz="2000" b="0" u="none" dirty="0">
                <a:solidFill>
                  <a:srgbClr val="C00000"/>
                </a:solidFill>
              </a:rPr>
              <a:t>flow control</a:t>
            </a:r>
            <a:r>
              <a:rPr lang="zh-CN" altLang="en-US" sz="2000" b="0" u="none" dirty="0">
                <a:solidFill>
                  <a:srgbClr val="C00000"/>
                </a:solidFill>
              </a:rPr>
              <a:t>）</a:t>
            </a:r>
            <a:r>
              <a:rPr lang="zh-CN" altLang="en-US" sz="2000" b="0" u="none" dirty="0">
                <a:solidFill>
                  <a:srgbClr val="1A3868"/>
                </a:solidFill>
              </a:rPr>
              <a:t>：目的是发送方控制发送速率，使之不超过接收方的接收速率，防止报文丢失。</a:t>
            </a:r>
            <a:endParaRPr lang="en-US" altLang="zh-CN" sz="2000" b="0" u="none" dirty="0">
              <a:solidFill>
                <a:srgbClr val="1A3868"/>
              </a:solidFill>
            </a:endParaRPr>
          </a:p>
        </p:txBody>
      </p:sp>
      <p:sp>
        <p:nvSpPr>
          <p:cNvPr id="41989" name="Rectangle 7"/>
          <p:cNvSpPr>
            <a:spLocks noChangeArrowheads="1"/>
          </p:cNvSpPr>
          <p:nvPr/>
        </p:nvSpPr>
        <p:spPr bwMode="auto">
          <a:xfrm>
            <a:off x="461963" y="844550"/>
            <a:ext cx="3536950" cy="457200"/>
          </a:xfrm>
          <a:prstGeom prst="rect">
            <a:avLst/>
          </a:prstGeom>
          <a:noFill/>
          <a:ln w="9525" algn="ctr">
            <a:noFill/>
            <a:miter lim="800000"/>
            <a:headEnd/>
            <a:tailEnd/>
          </a:ln>
        </p:spPr>
        <p:txBody>
          <a:bodyPr wrap="none">
            <a:spAutoFit/>
          </a:bodyPr>
          <a:lstStyle/>
          <a:p>
            <a:pPr algn="ctr" eaLnBrk="0" hangingPunct="0"/>
            <a:r>
              <a:rPr lang="zh-CN" altLang="en-US" sz="2400" u="none">
                <a:solidFill>
                  <a:srgbClr val="007D7A"/>
                </a:solidFill>
              </a:rPr>
              <a:t>一、</a:t>
            </a:r>
            <a:r>
              <a:rPr lang="en-US" altLang="zh-CN" sz="2400" u="none">
                <a:solidFill>
                  <a:srgbClr val="007D7A"/>
                </a:solidFill>
              </a:rPr>
              <a:t>TCP</a:t>
            </a:r>
            <a:r>
              <a:rPr lang="zh-CN" altLang="en-US" sz="2400" u="none">
                <a:solidFill>
                  <a:srgbClr val="007D7A"/>
                </a:solidFill>
              </a:rPr>
              <a:t>窗口与流量控制</a:t>
            </a:r>
          </a:p>
        </p:txBody>
      </p:sp>
      <p:sp>
        <p:nvSpPr>
          <p:cNvPr id="23" name="AutoShape 6"/>
          <p:cNvSpPr>
            <a:spLocks noChangeArrowheads="1"/>
          </p:cNvSpPr>
          <p:nvPr/>
        </p:nvSpPr>
        <p:spPr bwMode="auto">
          <a:xfrm>
            <a:off x="1230450" y="2481367"/>
            <a:ext cx="4170313" cy="537705"/>
          </a:xfrm>
          <a:prstGeom prst="roundRect">
            <a:avLst>
              <a:gd name="adj" fmla="val 16667"/>
            </a:avLst>
          </a:prstGeom>
          <a:gradFill flip="none" rotWithShape="1">
            <a:gsLst>
              <a:gs pos="0">
                <a:srgbClr val="29667B">
                  <a:shade val="30000"/>
                  <a:satMod val="115000"/>
                </a:srgbClr>
              </a:gs>
              <a:gs pos="50000">
                <a:srgbClr val="29667B">
                  <a:shade val="67500"/>
                  <a:satMod val="115000"/>
                </a:srgbClr>
              </a:gs>
              <a:gs pos="100000">
                <a:srgbClr val="29667B">
                  <a:shade val="100000"/>
                  <a:satMod val="115000"/>
                </a:srgbClr>
              </a:gs>
            </a:gsLst>
            <a:lin ang="13500000" scaled="1"/>
            <a:tileRect/>
          </a:gradFill>
          <a:ln w="9525">
            <a:solidFill>
              <a:schemeClr val="tx1"/>
            </a:solidFill>
            <a:miter lim="800000"/>
            <a:headEnd/>
            <a:tailEnd/>
          </a:ln>
          <a:effectLst>
            <a:innerShdw blurRad="63500" dist="50800" dir="2700000">
              <a:prstClr val="black">
                <a:alpha val="50000"/>
              </a:prstClr>
            </a:innerShdw>
            <a:softEdge rad="31750"/>
          </a:effectLst>
          <a:scene3d>
            <a:camera prst="orthographicFront"/>
            <a:lightRig rig="threePt" dir="t"/>
          </a:scene3d>
          <a:sp3d>
            <a:bevelT prst="relaxedInset"/>
          </a:sp3d>
        </p:spPr>
        <p:txBody>
          <a:bodyPr/>
          <a:lstStyle/>
          <a:p>
            <a:pPr algn="ctr" eaLnBrk="0" hangingPunct="0">
              <a:lnSpc>
                <a:spcPct val="120000"/>
              </a:lnSpc>
              <a:spcBef>
                <a:spcPct val="30000"/>
              </a:spcBef>
            </a:pPr>
            <a:r>
              <a:rPr lang="zh-CN" altLang="en-US" sz="2000" b="0" u="none">
                <a:solidFill>
                  <a:srgbClr val="FFFF00"/>
                </a:solidFill>
              </a:rPr>
              <a:t>利用滑动窗口协议实现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6"/>
                                        </p:tgtEl>
                                        <p:attrNameLst>
                                          <p:attrName>style.visibility</p:attrName>
                                        </p:attrNameLst>
                                      </p:cBhvr>
                                      <p:to>
                                        <p:strVal val="visible"/>
                                      </p:to>
                                    </p:set>
                                    <p:animEffect transition="in" filter="blinds(horizontal)">
                                      <p:cBhvr>
                                        <p:cTn id="12"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2"/>
          <p:cNvPicPr>
            <a:picLocks noChangeAspect="1" noChangeArrowheads="1"/>
          </p:cNvPicPr>
          <p:nvPr/>
        </p:nvPicPr>
        <p:blipFill>
          <a:blip r:embed="rId3" cstate="print"/>
          <a:srcRect/>
          <a:stretch>
            <a:fillRect/>
          </a:stretch>
        </p:blipFill>
        <p:spPr bwMode="auto">
          <a:xfrm>
            <a:off x="571472" y="846140"/>
            <a:ext cx="4563416" cy="4226734"/>
          </a:xfrm>
          <a:prstGeom prst="rect">
            <a:avLst/>
          </a:prstGeom>
          <a:noFill/>
          <a:ln w="9525">
            <a:noFill/>
            <a:miter lim="800000"/>
            <a:headEnd/>
            <a:tailEnd/>
          </a:ln>
        </p:spPr>
      </p:pic>
      <p:sp>
        <p:nvSpPr>
          <p:cNvPr id="23" name="AutoShape 6"/>
          <p:cNvSpPr>
            <a:spLocks noChangeArrowheads="1"/>
          </p:cNvSpPr>
          <p:nvPr/>
        </p:nvSpPr>
        <p:spPr bwMode="auto">
          <a:xfrm>
            <a:off x="4020266" y="778145"/>
            <a:ext cx="1909056" cy="794267"/>
          </a:xfrm>
          <a:prstGeom prst="roundRect">
            <a:avLst>
              <a:gd name="adj" fmla="val 16667"/>
            </a:avLst>
          </a:prstGeom>
          <a:gradFill flip="none" rotWithShape="1">
            <a:gsLst>
              <a:gs pos="0">
                <a:srgbClr val="29667B">
                  <a:shade val="30000"/>
                  <a:satMod val="115000"/>
                </a:srgbClr>
              </a:gs>
              <a:gs pos="50000">
                <a:srgbClr val="29667B">
                  <a:shade val="67500"/>
                  <a:satMod val="115000"/>
                </a:srgbClr>
              </a:gs>
              <a:gs pos="100000">
                <a:srgbClr val="29667B">
                  <a:shade val="100000"/>
                  <a:satMod val="115000"/>
                </a:srgbClr>
              </a:gs>
            </a:gsLst>
            <a:lin ang="13500000" scaled="1"/>
            <a:tileRect/>
          </a:gradFill>
          <a:ln w="9525">
            <a:solidFill>
              <a:schemeClr val="tx1"/>
            </a:solidFill>
            <a:miter lim="800000"/>
            <a:headEnd/>
            <a:tailEnd/>
          </a:ln>
          <a:effectLst>
            <a:innerShdw blurRad="63500" dist="50800" dir="2700000">
              <a:prstClr val="black">
                <a:alpha val="50000"/>
              </a:prstClr>
            </a:innerShdw>
            <a:softEdge rad="31750"/>
          </a:effectLst>
          <a:scene3d>
            <a:camera prst="orthographicFront"/>
            <a:lightRig rig="threePt" dir="t"/>
          </a:scene3d>
          <a:sp3d>
            <a:bevelT prst="relaxedInset"/>
          </a:sp3d>
        </p:spPr>
        <p:txBody>
          <a:bodyPr/>
          <a:lstStyle/>
          <a:p>
            <a:pPr algn="ctr"/>
            <a:r>
              <a:rPr lang="zh-CN" altLang="en-US" sz="2000" b="0" u="none">
                <a:solidFill>
                  <a:srgbClr val="FFFF00"/>
                </a:solidFill>
              </a:rPr>
              <a:t>有</a:t>
            </a:r>
            <a:r>
              <a:rPr lang="en-US" altLang="zh-CN" sz="2000" b="0" u="none">
                <a:solidFill>
                  <a:srgbClr val="FFFF00"/>
                </a:solidFill>
              </a:rPr>
              <a:t>2400</a:t>
            </a:r>
            <a:r>
              <a:rPr lang="zh-CN" altLang="en-US" sz="2000" b="0" u="none">
                <a:solidFill>
                  <a:srgbClr val="FFFF00"/>
                </a:solidFill>
              </a:rPr>
              <a:t>字节</a:t>
            </a:r>
          </a:p>
          <a:p>
            <a:pPr algn="ctr"/>
            <a:r>
              <a:rPr lang="zh-CN" altLang="en-US" sz="2000" b="0" u="none">
                <a:solidFill>
                  <a:srgbClr val="FFFF00"/>
                </a:solidFill>
              </a:rPr>
              <a:t>空闲缓冲区</a:t>
            </a:r>
          </a:p>
        </p:txBody>
      </p:sp>
      <p:sp>
        <p:nvSpPr>
          <p:cNvPr id="2" name="AutoShape 6"/>
          <p:cNvSpPr>
            <a:spLocks noChangeArrowheads="1"/>
          </p:cNvSpPr>
          <p:nvPr/>
        </p:nvSpPr>
        <p:spPr bwMode="auto">
          <a:xfrm>
            <a:off x="4020266" y="1700306"/>
            <a:ext cx="1909056" cy="488544"/>
          </a:xfrm>
          <a:prstGeom prst="roundRect">
            <a:avLst>
              <a:gd name="adj" fmla="val 16667"/>
            </a:avLst>
          </a:prstGeom>
          <a:gradFill flip="none" rotWithShape="1">
            <a:gsLst>
              <a:gs pos="0">
                <a:srgbClr val="29667B">
                  <a:shade val="30000"/>
                  <a:satMod val="115000"/>
                </a:srgbClr>
              </a:gs>
              <a:gs pos="50000">
                <a:srgbClr val="29667B">
                  <a:shade val="67500"/>
                  <a:satMod val="115000"/>
                </a:srgbClr>
              </a:gs>
              <a:gs pos="100000">
                <a:srgbClr val="29667B">
                  <a:shade val="100000"/>
                  <a:satMod val="115000"/>
                </a:srgbClr>
              </a:gs>
            </a:gsLst>
            <a:lin ang="13500000" scaled="1"/>
            <a:tileRect/>
          </a:gradFill>
          <a:ln w="9525">
            <a:solidFill>
              <a:schemeClr val="tx1"/>
            </a:solidFill>
            <a:miter lim="800000"/>
            <a:headEnd/>
            <a:tailEnd/>
          </a:ln>
          <a:effectLst>
            <a:innerShdw blurRad="63500" dist="50800" dir="2700000">
              <a:prstClr val="black">
                <a:alpha val="50000"/>
              </a:prstClr>
            </a:innerShdw>
            <a:softEdge rad="31750"/>
          </a:effectLst>
          <a:scene3d>
            <a:camera prst="orthographicFront"/>
            <a:lightRig rig="threePt" dir="t"/>
          </a:scene3d>
          <a:sp3d>
            <a:bevelT prst="relaxedInset"/>
          </a:sp3d>
        </p:spPr>
        <p:txBody>
          <a:bodyPr/>
          <a:lstStyle/>
          <a:p>
            <a:pPr algn="ctr"/>
            <a:r>
              <a:rPr lang="zh-CN" altLang="en-US" sz="2000" b="0" u="none" dirty="0">
                <a:solidFill>
                  <a:srgbClr val="FFFF00"/>
                </a:solidFill>
              </a:rPr>
              <a:t>非零窗口通告</a:t>
            </a:r>
          </a:p>
        </p:txBody>
      </p:sp>
      <p:sp>
        <p:nvSpPr>
          <p:cNvPr id="3" name="AutoShape 6"/>
          <p:cNvSpPr>
            <a:spLocks noChangeArrowheads="1"/>
          </p:cNvSpPr>
          <p:nvPr/>
        </p:nvSpPr>
        <p:spPr bwMode="auto">
          <a:xfrm>
            <a:off x="4020266" y="2358230"/>
            <a:ext cx="1909056" cy="488544"/>
          </a:xfrm>
          <a:prstGeom prst="roundRect">
            <a:avLst>
              <a:gd name="adj" fmla="val 16667"/>
            </a:avLst>
          </a:prstGeom>
          <a:gradFill flip="none" rotWithShape="1">
            <a:gsLst>
              <a:gs pos="0">
                <a:srgbClr val="29667B">
                  <a:shade val="30000"/>
                  <a:satMod val="115000"/>
                </a:srgbClr>
              </a:gs>
              <a:gs pos="50000">
                <a:srgbClr val="29667B">
                  <a:shade val="67500"/>
                  <a:satMod val="115000"/>
                </a:srgbClr>
              </a:gs>
              <a:gs pos="100000">
                <a:srgbClr val="29667B">
                  <a:shade val="100000"/>
                  <a:satMod val="115000"/>
                </a:srgbClr>
              </a:gs>
            </a:gsLst>
            <a:lin ang="13500000" scaled="1"/>
            <a:tileRect/>
          </a:gradFill>
          <a:ln w="9525">
            <a:solidFill>
              <a:schemeClr val="tx1"/>
            </a:solidFill>
            <a:miter lim="800000"/>
            <a:headEnd/>
            <a:tailEnd/>
          </a:ln>
          <a:effectLst>
            <a:innerShdw blurRad="63500" dist="50800" dir="2700000">
              <a:prstClr val="black">
                <a:alpha val="50000"/>
              </a:prstClr>
            </a:innerShdw>
            <a:softEdge rad="31750"/>
          </a:effectLst>
          <a:scene3d>
            <a:camera prst="orthographicFront"/>
            <a:lightRig rig="threePt" dir="t"/>
          </a:scene3d>
          <a:sp3d>
            <a:bevelT prst="relaxedInset"/>
          </a:sp3d>
        </p:spPr>
        <p:txBody>
          <a:bodyPr/>
          <a:lstStyle/>
          <a:p>
            <a:pPr algn="ctr"/>
            <a:r>
              <a:rPr lang="zh-CN" altLang="en-US" sz="2000" b="0" u="none">
                <a:solidFill>
                  <a:srgbClr val="FFFF00"/>
                </a:solidFill>
              </a:rPr>
              <a:t>零窗口通告</a:t>
            </a:r>
          </a:p>
        </p:txBody>
      </p:sp>
      <p:sp>
        <p:nvSpPr>
          <p:cNvPr id="4" name="AutoShape 6"/>
          <p:cNvSpPr>
            <a:spLocks noChangeArrowheads="1"/>
          </p:cNvSpPr>
          <p:nvPr/>
        </p:nvSpPr>
        <p:spPr bwMode="auto">
          <a:xfrm>
            <a:off x="428596" y="2643982"/>
            <a:ext cx="964833" cy="847715"/>
          </a:xfrm>
          <a:prstGeom prst="roundRect">
            <a:avLst>
              <a:gd name="adj" fmla="val 16667"/>
            </a:avLst>
          </a:prstGeom>
          <a:gradFill flip="none" rotWithShape="1">
            <a:gsLst>
              <a:gs pos="0">
                <a:srgbClr val="29667B">
                  <a:shade val="30000"/>
                  <a:satMod val="115000"/>
                </a:srgbClr>
              </a:gs>
              <a:gs pos="50000">
                <a:srgbClr val="29667B">
                  <a:shade val="67500"/>
                  <a:satMod val="115000"/>
                </a:srgbClr>
              </a:gs>
              <a:gs pos="100000">
                <a:srgbClr val="29667B">
                  <a:shade val="100000"/>
                  <a:satMod val="115000"/>
                </a:srgbClr>
              </a:gs>
            </a:gsLst>
            <a:lin ang="13500000" scaled="1"/>
            <a:tileRect/>
          </a:gradFill>
          <a:ln w="9525">
            <a:solidFill>
              <a:schemeClr val="tx1"/>
            </a:solidFill>
            <a:miter lim="800000"/>
            <a:headEnd/>
            <a:tailEnd/>
          </a:ln>
          <a:effectLst>
            <a:innerShdw blurRad="63500" dist="50800" dir="2700000">
              <a:prstClr val="black">
                <a:alpha val="50000"/>
              </a:prstClr>
            </a:innerShdw>
            <a:softEdge rad="31750"/>
          </a:effectLst>
          <a:scene3d>
            <a:camera prst="orthographicFront"/>
            <a:lightRig rig="threePt" dir="t"/>
          </a:scene3d>
          <a:sp3d>
            <a:bevelT prst="relaxedInset"/>
          </a:sp3d>
        </p:spPr>
        <p:txBody>
          <a:bodyPr/>
          <a:lstStyle/>
          <a:p>
            <a:pPr algn="ctr"/>
            <a:r>
              <a:rPr lang="zh-CN" altLang="en-US" sz="2000" b="0" u="none" dirty="0" smtClean="0">
                <a:solidFill>
                  <a:srgbClr val="FFFF00"/>
                </a:solidFill>
              </a:rPr>
              <a:t>不再</a:t>
            </a:r>
            <a:endParaRPr lang="en-US" altLang="zh-CN" sz="2000" b="0" u="none" dirty="0" smtClean="0">
              <a:solidFill>
                <a:srgbClr val="FFFF00"/>
              </a:solidFill>
            </a:endParaRPr>
          </a:p>
          <a:p>
            <a:pPr algn="ctr"/>
            <a:r>
              <a:rPr lang="zh-CN" altLang="en-US" sz="2000" b="0" u="none" dirty="0" smtClean="0">
                <a:solidFill>
                  <a:srgbClr val="FFFF00"/>
                </a:solidFill>
              </a:rPr>
              <a:t>发送</a:t>
            </a:r>
            <a:endParaRPr lang="zh-CN" altLang="en-US" sz="2000" b="0" u="none" dirty="0">
              <a:solidFill>
                <a:srgbClr val="FFFF00"/>
              </a:solidFill>
            </a:endParaRPr>
          </a:p>
        </p:txBody>
      </p:sp>
      <p:sp>
        <p:nvSpPr>
          <p:cNvPr id="5" name="AutoShape 6"/>
          <p:cNvSpPr>
            <a:spLocks noChangeArrowheads="1"/>
          </p:cNvSpPr>
          <p:nvPr/>
        </p:nvSpPr>
        <p:spPr bwMode="auto">
          <a:xfrm>
            <a:off x="4020266" y="2992722"/>
            <a:ext cx="1909056" cy="794268"/>
          </a:xfrm>
          <a:prstGeom prst="roundRect">
            <a:avLst>
              <a:gd name="adj" fmla="val 16667"/>
            </a:avLst>
          </a:prstGeom>
          <a:gradFill flip="none" rotWithShape="1">
            <a:gsLst>
              <a:gs pos="0">
                <a:srgbClr val="29667B">
                  <a:shade val="30000"/>
                  <a:satMod val="115000"/>
                </a:srgbClr>
              </a:gs>
              <a:gs pos="50000">
                <a:srgbClr val="29667B">
                  <a:shade val="67500"/>
                  <a:satMod val="115000"/>
                </a:srgbClr>
              </a:gs>
              <a:gs pos="100000">
                <a:srgbClr val="29667B">
                  <a:shade val="100000"/>
                  <a:satMod val="115000"/>
                </a:srgbClr>
              </a:gs>
            </a:gsLst>
            <a:lin ang="13500000" scaled="1"/>
            <a:tileRect/>
          </a:gradFill>
          <a:ln w="9525">
            <a:solidFill>
              <a:schemeClr val="tx1"/>
            </a:solidFill>
            <a:miter lim="800000"/>
            <a:headEnd/>
            <a:tailEnd/>
          </a:ln>
          <a:effectLst>
            <a:innerShdw blurRad="63500" dist="50800" dir="2700000">
              <a:prstClr val="black">
                <a:alpha val="50000"/>
              </a:prstClr>
            </a:innerShdw>
            <a:softEdge rad="31750"/>
          </a:effectLst>
          <a:scene3d>
            <a:camera prst="orthographicFront"/>
            <a:lightRig rig="threePt" dir="t"/>
          </a:scene3d>
          <a:sp3d>
            <a:bevelT prst="relaxedInset"/>
          </a:sp3d>
        </p:spPr>
        <p:txBody>
          <a:bodyPr/>
          <a:lstStyle/>
          <a:p>
            <a:pPr algn="ctr"/>
            <a:r>
              <a:rPr lang="zh-CN" altLang="en-US" sz="2000" b="0" u="none">
                <a:solidFill>
                  <a:srgbClr val="FFFF00"/>
                </a:solidFill>
              </a:rPr>
              <a:t>额外确认</a:t>
            </a:r>
          </a:p>
          <a:p>
            <a:pPr algn="ctr"/>
            <a:r>
              <a:rPr lang="zh-CN" altLang="en-US" sz="2000" b="0" u="none">
                <a:solidFill>
                  <a:srgbClr val="FFFF00"/>
                </a:solidFill>
              </a:rPr>
              <a:t>非零窗口通告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标题 1"/>
          <p:cNvSpPr>
            <a:spLocks noGrp="1"/>
          </p:cNvSpPr>
          <p:nvPr>
            <p:ph type="title" idx="4294967295"/>
          </p:nvPr>
        </p:nvSpPr>
        <p:spPr>
          <a:xfrm>
            <a:off x="396875" y="768350"/>
            <a:ext cx="7772400" cy="508000"/>
          </a:xfrm>
        </p:spPr>
        <p:txBody>
          <a:bodyPr/>
          <a:lstStyle/>
          <a:p>
            <a:pPr algn="l"/>
            <a:r>
              <a:rPr lang="zh-CN" altLang="en-US" sz="2400" smtClean="0">
                <a:solidFill>
                  <a:srgbClr val="007D7A"/>
                </a:solidFill>
                <a:latin typeface="Times New Roman" pitchFamily="18" charset="0"/>
              </a:rPr>
              <a:t>坚持计时器</a:t>
            </a:r>
            <a:endParaRPr lang="zh-CN" altLang="en-US" sz="2400" smtClean="0">
              <a:solidFill>
                <a:srgbClr val="007D7A"/>
              </a:solidFill>
              <a:latin typeface="Times New Roman" pitchFamily="18" charset="0"/>
              <a:cs typeface="Times New Roman" pitchFamily="18" charset="0"/>
            </a:endParaRPr>
          </a:p>
        </p:txBody>
      </p:sp>
      <p:sp>
        <p:nvSpPr>
          <p:cNvPr id="45058" name="内容占位符 2"/>
          <p:cNvSpPr>
            <a:spLocks noGrp="1"/>
          </p:cNvSpPr>
          <p:nvPr>
            <p:ph idx="4294967295"/>
          </p:nvPr>
        </p:nvSpPr>
        <p:spPr>
          <a:xfrm>
            <a:off x="357158" y="1356537"/>
            <a:ext cx="5857916" cy="3716337"/>
          </a:xfrm>
        </p:spPr>
        <p:txBody>
          <a:bodyPr/>
          <a:lstStyle/>
          <a:p>
            <a:pPr marL="269875" indent="-269875">
              <a:lnSpc>
                <a:spcPct val="120000"/>
              </a:lnSpc>
              <a:spcAft>
                <a:spcPct val="10000"/>
              </a:spcAft>
            </a:pPr>
            <a:r>
              <a:rPr lang="zh-CN" altLang="en-US" sz="2000" dirty="0" smtClean="0">
                <a:solidFill>
                  <a:srgbClr val="1A3868"/>
                </a:solidFill>
                <a:latin typeface="Times New Roman" pitchFamily="18" charset="0"/>
                <a:cs typeface="Times New Roman" pitchFamily="18" charset="0"/>
              </a:rPr>
              <a:t>如果额外确认（非零窗口通告）丢失，发送方将永远地等待对方，出现</a:t>
            </a:r>
            <a:r>
              <a:rPr lang="zh-CN" altLang="en-US" sz="2000" dirty="0" smtClean="0">
                <a:solidFill>
                  <a:srgbClr val="C00000"/>
                </a:solidFill>
                <a:latin typeface="Times New Roman" pitchFamily="18" charset="0"/>
                <a:cs typeface="Times New Roman" pitchFamily="18" charset="0"/>
              </a:rPr>
              <a:t>死锁</a:t>
            </a:r>
            <a:r>
              <a:rPr lang="zh-CN" altLang="en-US" sz="2000" dirty="0" smtClean="0">
                <a:solidFill>
                  <a:srgbClr val="1A3868"/>
                </a:solidFill>
                <a:latin typeface="Times New Roman" pitchFamily="18" charset="0"/>
                <a:cs typeface="Times New Roman" pitchFamily="18" charset="0"/>
              </a:rPr>
              <a:t>；为防止死锁，</a:t>
            </a:r>
            <a:r>
              <a:rPr lang="en-US" altLang="zh-CN" sz="2000" dirty="0" smtClean="0">
                <a:solidFill>
                  <a:srgbClr val="1A3868"/>
                </a:solidFill>
                <a:latin typeface="Times New Roman" pitchFamily="18" charset="0"/>
                <a:cs typeface="Times New Roman" pitchFamily="18" charset="0"/>
              </a:rPr>
              <a:t>TCP</a:t>
            </a:r>
            <a:r>
              <a:rPr lang="zh-CN" altLang="en-US" sz="2000" dirty="0" smtClean="0">
                <a:solidFill>
                  <a:srgbClr val="1A3868"/>
                </a:solidFill>
                <a:latin typeface="Times New Roman" pitchFamily="18" charset="0"/>
                <a:cs typeface="Times New Roman" pitchFamily="18" charset="0"/>
              </a:rPr>
              <a:t>为每个连接使用一个</a:t>
            </a:r>
            <a:r>
              <a:rPr lang="zh-CN" altLang="en-US" sz="2000" dirty="0" smtClean="0">
                <a:solidFill>
                  <a:srgbClr val="C00000"/>
                </a:solidFill>
                <a:latin typeface="Times New Roman" pitchFamily="18" charset="0"/>
                <a:cs typeface="Times New Roman" pitchFamily="18" charset="0"/>
              </a:rPr>
              <a:t>坚持计时器</a:t>
            </a:r>
            <a:r>
              <a:rPr lang="zh-CN" altLang="en-US" sz="2000" dirty="0" smtClean="0">
                <a:solidFill>
                  <a:srgbClr val="1A3868"/>
                </a:solidFill>
                <a:latin typeface="Times New Roman" pitchFamily="18" charset="0"/>
                <a:cs typeface="Times New Roman" pitchFamily="18" charset="0"/>
              </a:rPr>
              <a:t>；</a:t>
            </a:r>
            <a:endParaRPr lang="en-US" altLang="zh-CN" sz="2000" dirty="0" smtClean="0">
              <a:solidFill>
                <a:srgbClr val="1A3868"/>
              </a:solidFill>
              <a:latin typeface="Times New Roman" pitchFamily="18" charset="0"/>
              <a:cs typeface="Times New Roman" pitchFamily="18" charset="0"/>
            </a:endParaRPr>
          </a:p>
          <a:p>
            <a:pPr marL="536575" lvl="1" indent="-269875">
              <a:lnSpc>
                <a:spcPct val="120000"/>
              </a:lnSpc>
              <a:spcAft>
                <a:spcPct val="10000"/>
              </a:spcAft>
            </a:pPr>
            <a:r>
              <a:rPr lang="zh-CN" altLang="en-US" dirty="0" smtClean="0">
                <a:solidFill>
                  <a:srgbClr val="1A3868"/>
                </a:solidFill>
                <a:latin typeface="Times New Roman" pitchFamily="18" charset="0"/>
                <a:cs typeface="Times New Roman" pitchFamily="18" charset="0"/>
              </a:rPr>
              <a:t>发送方收到零窗口确认时，启动坚持</a:t>
            </a:r>
            <a:r>
              <a:rPr lang="zh-CN" altLang="en-US" dirty="0" smtClean="0">
                <a:solidFill>
                  <a:srgbClr val="1A3868"/>
                </a:solidFill>
                <a:latin typeface="Times New Roman" pitchFamily="18" charset="0"/>
                <a:cs typeface="Times New Roman" pitchFamily="18" charset="0"/>
              </a:rPr>
              <a:t>计时器；</a:t>
            </a:r>
            <a:endParaRPr lang="en-US" altLang="zh-CN" dirty="0" smtClean="0">
              <a:solidFill>
                <a:srgbClr val="1A3868"/>
              </a:solidFill>
              <a:latin typeface="Times New Roman" pitchFamily="18" charset="0"/>
              <a:cs typeface="Times New Roman" pitchFamily="18" charset="0"/>
            </a:endParaRPr>
          </a:p>
          <a:p>
            <a:pPr marL="536575" lvl="1" indent="-269875">
              <a:lnSpc>
                <a:spcPct val="120000"/>
              </a:lnSpc>
              <a:spcAft>
                <a:spcPct val="10000"/>
              </a:spcAft>
            </a:pPr>
            <a:r>
              <a:rPr lang="zh-CN" altLang="en-US" dirty="0" smtClean="0">
                <a:solidFill>
                  <a:srgbClr val="1A3868"/>
                </a:solidFill>
                <a:latin typeface="Times New Roman" pitchFamily="18" charset="0"/>
                <a:cs typeface="Times New Roman" pitchFamily="18" charset="0"/>
              </a:rPr>
              <a:t>当坚持计时器到期，发送方发送一个特殊的探测报文，提醒接收端：</a:t>
            </a:r>
            <a:r>
              <a:rPr lang="zh-CN" altLang="en-US" dirty="0" smtClean="0">
                <a:solidFill>
                  <a:srgbClr val="1A3868"/>
                </a:solidFill>
                <a:latin typeface="Times New Roman" pitchFamily="18" charset="0"/>
                <a:cs typeface="Times New Roman" pitchFamily="18" charset="0"/>
              </a:rPr>
              <a:t>确认丢失</a:t>
            </a:r>
            <a:r>
              <a:rPr lang="zh-CN" altLang="en-US" dirty="0" smtClean="0">
                <a:solidFill>
                  <a:srgbClr val="1A3868"/>
                </a:solidFill>
                <a:latin typeface="Times New Roman" pitchFamily="18" charset="0"/>
                <a:cs typeface="Times New Roman" pitchFamily="18" charset="0"/>
              </a:rPr>
              <a:t>，必须</a:t>
            </a:r>
            <a:r>
              <a:rPr lang="zh-CN" altLang="en-US" dirty="0" smtClean="0">
                <a:solidFill>
                  <a:srgbClr val="1A3868"/>
                </a:solidFill>
                <a:latin typeface="Times New Roman" pitchFamily="18" charset="0"/>
                <a:cs typeface="Times New Roman" pitchFamily="18" charset="0"/>
              </a:rPr>
              <a:t>重传；</a:t>
            </a:r>
            <a:endParaRPr lang="en-US" altLang="zh-CN" dirty="0" smtClean="0">
              <a:solidFill>
                <a:srgbClr val="1A3868"/>
              </a:solidFill>
              <a:latin typeface="Times New Roman" pitchFamily="18" charset="0"/>
              <a:cs typeface="Times New Roman" pitchFamily="18" charset="0"/>
            </a:endParaRPr>
          </a:p>
          <a:p>
            <a:pPr marL="536575" lvl="1" indent="-269875">
              <a:lnSpc>
                <a:spcPct val="120000"/>
              </a:lnSpc>
              <a:spcAft>
                <a:spcPct val="10000"/>
              </a:spcAft>
            </a:pPr>
            <a:r>
              <a:rPr lang="zh-CN" altLang="en-US" dirty="0" smtClean="0">
                <a:solidFill>
                  <a:srgbClr val="1A3868"/>
                </a:solidFill>
                <a:latin typeface="Times New Roman" pitchFamily="18" charset="0"/>
                <a:cs typeface="Times New Roman" pitchFamily="18" charset="0"/>
              </a:rPr>
              <a:t>坚持计时器的值设置为重传时间值，如果仍无应答则再次发送，并将此值加倍，直到门限值</a:t>
            </a:r>
            <a:r>
              <a:rPr lang="en-US" altLang="zh-CN" dirty="0" smtClean="0">
                <a:solidFill>
                  <a:srgbClr val="1A3868"/>
                </a:solidFill>
                <a:latin typeface="Times New Roman" pitchFamily="18" charset="0"/>
                <a:cs typeface="Times New Roman" pitchFamily="18" charset="0"/>
              </a:rPr>
              <a:t>60</a:t>
            </a:r>
            <a:r>
              <a:rPr lang="zh-CN" altLang="en-US" dirty="0" smtClean="0">
                <a:solidFill>
                  <a:srgbClr val="1A3868"/>
                </a:solidFill>
                <a:latin typeface="Times New Roman" pitchFamily="18" charset="0"/>
                <a:cs typeface="Times New Roman" pitchFamily="18" charset="0"/>
              </a:rPr>
              <a:t>秒</a:t>
            </a:r>
            <a:r>
              <a:rPr lang="zh-CN" altLang="en-US" dirty="0" smtClean="0">
                <a:solidFill>
                  <a:srgbClr val="1A3868"/>
                </a:solidFill>
                <a:latin typeface="Times New Roman" pitchFamily="18" charset="0"/>
                <a:cs typeface="Times New Roman" pitchFamily="18" charset="0"/>
              </a:rPr>
              <a:t>。</a:t>
            </a:r>
            <a:endParaRPr lang="zh-CN" altLang="en-US" dirty="0" smtClean="0">
              <a:solidFill>
                <a:srgbClr val="1A3868"/>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animEffect transition="in" filter="blinds(horizontal)">
                                      <p:cBhvr>
                                        <p:cTn id="7" dur="500"/>
                                        <p:tgtEl>
                                          <p:spTgt spid="45058">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5058">
                                            <p:txEl>
                                              <p:pRg st="2" end="2"/>
                                            </p:txEl>
                                          </p:spTgt>
                                        </p:tgtEl>
                                        <p:attrNameLst>
                                          <p:attrName>style.visibility</p:attrName>
                                        </p:attrNameLst>
                                      </p:cBhvr>
                                      <p:to>
                                        <p:strVal val="visible"/>
                                      </p:to>
                                    </p:set>
                                    <p:animEffect transition="in" filter="blinds(horizontal)">
                                      <p:cBhvr>
                                        <p:cTn id="10" dur="500"/>
                                        <p:tgtEl>
                                          <p:spTgt spid="45058">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5058">
                                            <p:txEl>
                                              <p:pRg st="3" end="3"/>
                                            </p:txEl>
                                          </p:spTgt>
                                        </p:tgtEl>
                                        <p:attrNameLst>
                                          <p:attrName>style.visibility</p:attrName>
                                        </p:attrNameLst>
                                      </p:cBhvr>
                                      <p:to>
                                        <p:strVal val="visible"/>
                                      </p:to>
                                    </p:set>
                                    <p:animEffect transition="in" filter="blinds(horizontal)">
                                      <p:cBhvr>
                                        <p:cTn id="13" dur="500"/>
                                        <p:tgtEl>
                                          <p:spTgt spid="450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标题 1"/>
          <p:cNvSpPr>
            <a:spLocks noGrp="1"/>
          </p:cNvSpPr>
          <p:nvPr>
            <p:ph type="title" idx="4294967295"/>
          </p:nvPr>
        </p:nvSpPr>
        <p:spPr>
          <a:xfrm>
            <a:off x="447675" y="706438"/>
            <a:ext cx="6429375" cy="857250"/>
          </a:xfrm>
        </p:spPr>
        <p:txBody>
          <a:bodyPr/>
          <a:lstStyle/>
          <a:p>
            <a:pPr algn="l"/>
            <a:r>
              <a:rPr lang="zh-CN" altLang="en-US" sz="2400" smtClean="0">
                <a:solidFill>
                  <a:srgbClr val="007D7A"/>
                </a:solidFill>
                <a:latin typeface="Times New Roman" pitchFamily="18" charset="0"/>
                <a:cs typeface="Times New Roman" pitchFamily="18" charset="0"/>
              </a:rPr>
              <a:t>二、</a:t>
            </a:r>
            <a:r>
              <a:rPr lang="en-US" altLang="zh-CN" sz="2400" smtClean="0">
                <a:solidFill>
                  <a:srgbClr val="007D7A"/>
                </a:solidFill>
                <a:latin typeface="Times New Roman" pitchFamily="18" charset="0"/>
                <a:cs typeface="Times New Roman" pitchFamily="18" charset="0"/>
              </a:rPr>
              <a:t>TCP</a:t>
            </a:r>
            <a:r>
              <a:rPr lang="zh-CN" altLang="en-US" sz="2400" smtClean="0">
                <a:solidFill>
                  <a:srgbClr val="007D7A"/>
                </a:solidFill>
                <a:latin typeface="Times New Roman" pitchFamily="18" charset="0"/>
                <a:cs typeface="Times New Roman" pitchFamily="18" charset="0"/>
              </a:rPr>
              <a:t>窗口与拥塞控制</a:t>
            </a:r>
          </a:p>
        </p:txBody>
      </p:sp>
      <p:sp>
        <p:nvSpPr>
          <p:cNvPr id="47106" name="内容占位符 2"/>
          <p:cNvSpPr>
            <a:spLocks noGrp="1"/>
          </p:cNvSpPr>
          <p:nvPr>
            <p:ph idx="4294967295"/>
          </p:nvPr>
        </p:nvSpPr>
        <p:spPr>
          <a:xfrm>
            <a:off x="500034" y="1500974"/>
            <a:ext cx="5689600" cy="2744787"/>
          </a:xfrm>
        </p:spPr>
        <p:txBody>
          <a:bodyPr/>
          <a:lstStyle/>
          <a:p>
            <a:pPr marL="269875" indent="-269875">
              <a:lnSpc>
                <a:spcPct val="120000"/>
              </a:lnSpc>
              <a:spcAft>
                <a:spcPts val="0"/>
              </a:spcAft>
            </a:pPr>
            <a:r>
              <a:rPr lang="zh-CN" altLang="en-US" sz="2000" dirty="0" smtClean="0">
                <a:solidFill>
                  <a:srgbClr val="C00000"/>
                </a:solidFill>
                <a:latin typeface="Times New Roman" pitchFamily="18" charset="0"/>
                <a:cs typeface="Times New Roman" pitchFamily="18" charset="0"/>
              </a:rPr>
              <a:t>拥塞控制</a:t>
            </a:r>
            <a:r>
              <a:rPr lang="zh-CN" altLang="en-US" sz="2000" dirty="0" smtClean="0">
                <a:solidFill>
                  <a:srgbClr val="1A3868"/>
                </a:solidFill>
                <a:latin typeface="Times New Roman" pitchFamily="18" charset="0"/>
                <a:cs typeface="Times New Roman" pitchFamily="18" charset="0"/>
              </a:rPr>
              <a:t>用于防止由于过多的报文进入网络而造成路由器与链路过载情况的发生；</a:t>
            </a:r>
            <a:endParaRPr lang="en-US" altLang="zh-CN" sz="2000" dirty="0" smtClean="0">
              <a:solidFill>
                <a:srgbClr val="1A3868"/>
              </a:solidFill>
              <a:latin typeface="Times New Roman" pitchFamily="18" charset="0"/>
              <a:cs typeface="Times New Roman" pitchFamily="18" charset="0"/>
            </a:endParaRPr>
          </a:p>
          <a:p>
            <a:pPr marL="539750" lvl="1" indent="-269875">
              <a:lnSpc>
                <a:spcPct val="120000"/>
              </a:lnSpc>
              <a:spcBef>
                <a:spcPct val="50000"/>
              </a:spcBef>
              <a:spcAft>
                <a:spcPts val="0"/>
              </a:spcAft>
            </a:pPr>
            <a:r>
              <a:rPr lang="zh-CN" altLang="en-US" dirty="0" smtClean="0">
                <a:solidFill>
                  <a:srgbClr val="1A3868"/>
                </a:solidFill>
                <a:latin typeface="Times New Roman" pitchFamily="18" charset="0"/>
                <a:cs typeface="Times New Roman" pitchFamily="18" charset="0"/>
              </a:rPr>
              <a:t>流量控制的重点是放在点</a:t>
            </a:r>
            <a:r>
              <a:rPr lang="en-US" altLang="zh-CN" dirty="0" smtClean="0">
                <a:solidFill>
                  <a:srgbClr val="1A3868"/>
                </a:solidFill>
                <a:latin typeface="Times New Roman" pitchFamily="18" charset="0"/>
                <a:cs typeface="Times New Roman" pitchFamily="18" charset="0"/>
              </a:rPr>
              <a:t>-</a:t>
            </a:r>
            <a:r>
              <a:rPr lang="zh-CN" altLang="en-US" dirty="0" smtClean="0">
                <a:solidFill>
                  <a:srgbClr val="1A3868"/>
                </a:solidFill>
                <a:latin typeface="Times New Roman" pitchFamily="18" charset="0"/>
                <a:cs typeface="Times New Roman" pitchFamily="18" charset="0"/>
              </a:rPr>
              <a:t>点链路的通信量的</a:t>
            </a:r>
            <a:r>
              <a:rPr lang="zh-CN" altLang="en-US" dirty="0" smtClean="0">
                <a:solidFill>
                  <a:srgbClr val="C00000"/>
                </a:solidFill>
                <a:latin typeface="Times New Roman" pitchFamily="18" charset="0"/>
                <a:cs typeface="Times New Roman" pitchFamily="18" charset="0"/>
              </a:rPr>
              <a:t>局部控制</a:t>
            </a:r>
            <a:r>
              <a:rPr lang="zh-CN" altLang="en-US" dirty="0" smtClean="0">
                <a:solidFill>
                  <a:srgbClr val="1A3868"/>
                </a:solidFill>
                <a:latin typeface="Times New Roman" pitchFamily="18" charset="0"/>
                <a:cs typeface="Times New Roman" pitchFamily="18" charset="0"/>
              </a:rPr>
              <a:t>上；</a:t>
            </a:r>
          </a:p>
          <a:p>
            <a:pPr marL="539750" lvl="1" indent="-269875">
              <a:lnSpc>
                <a:spcPct val="120000"/>
              </a:lnSpc>
              <a:spcAft>
                <a:spcPts val="0"/>
              </a:spcAft>
            </a:pPr>
            <a:r>
              <a:rPr lang="zh-CN" altLang="en-US" dirty="0" smtClean="0">
                <a:solidFill>
                  <a:srgbClr val="1A3868"/>
                </a:solidFill>
                <a:latin typeface="Times New Roman" pitchFamily="18" charset="0"/>
                <a:cs typeface="Times New Roman" pitchFamily="18" charset="0"/>
              </a:rPr>
              <a:t>拥塞控制的重点是放在进入网络报文量的</a:t>
            </a:r>
            <a:r>
              <a:rPr lang="zh-CN" altLang="en-US" dirty="0" smtClean="0">
                <a:solidFill>
                  <a:srgbClr val="C00000"/>
                </a:solidFill>
                <a:latin typeface="Times New Roman" pitchFamily="18" charset="0"/>
                <a:cs typeface="Times New Roman" pitchFamily="18" charset="0"/>
              </a:rPr>
              <a:t>全局控制</a:t>
            </a:r>
            <a:r>
              <a:rPr lang="zh-CN" altLang="en-US" dirty="0" smtClean="0">
                <a:solidFill>
                  <a:srgbClr val="1A3868"/>
                </a:solidFill>
                <a:latin typeface="Times New Roman" pitchFamily="18" charset="0"/>
                <a:cs typeface="Times New Roman" pitchFamily="18" charset="0"/>
              </a:rPr>
              <a:t>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7106">
                                            <p:txEl>
                                              <p:pRg st="1" end="1"/>
                                            </p:txEl>
                                          </p:spTgt>
                                        </p:tgtEl>
                                        <p:attrNameLst>
                                          <p:attrName>style.visibility</p:attrName>
                                        </p:attrNameLst>
                                      </p:cBhvr>
                                      <p:to>
                                        <p:strVal val="visible"/>
                                      </p:to>
                                    </p:set>
                                    <p:animEffect transition="in" filter="blinds(horizontal)">
                                      <p:cBhvr>
                                        <p:cTn id="7" dur="500"/>
                                        <p:tgtEl>
                                          <p:spTgt spid="47106">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7106">
                                            <p:txEl>
                                              <p:pRg st="2" end="2"/>
                                            </p:txEl>
                                          </p:spTgt>
                                        </p:tgtEl>
                                        <p:attrNameLst>
                                          <p:attrName>style.visibility</p:attrName>
                                        </p:attrNameLst>
                                      </p:cBhvr>
                                      <p:to>
                                        <p:strVal val="visible"/>
                                      </p:to>
                                    </p:set>
                                    <p:animEffect transition="in" filter="blinds(horizontal)">
                                      <p:cBhvr>
                                        <p:cTn id="10" dur="500"/>
                                        <p:tgtEl>
                                          <p:spTgt spid="471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标题 1"/>
          <p:cNvSpPr>
            <a:spLocks noGrp="1"/>
          </p:cNvSpPr>
          <p:nvPr>
            <p:ph type="title" idx="4294967295"/>
          </p:nvPr>
        </p:nvSpPr>
        <p:spPr>
          <a:xfrm>
            <a:off x="500079" y="815173"/>
            <a:ext cx="6429375" cy="614363"/>
          </a:xfrm>
        </p:spPr>
        <p:txBody>
          <a:bodyPr/>
          <a:lstStyle/>
          <a:p>
            <a:pPr algn="l"/>
            <a:r>
              <a:rPr lang="zh-CN" altLang="en-US" sz="2400" dirty="0" smtClean="0">
                <a:solidFill>
                  <a:srgbClr val="007D7A"/>
                </a:solidFill>
                <a:latin typeface="Times New Roman" pitchFamily="18" charset="0"/>
                <a:cs typeface="Times New Roman" pitchFamily="18" charset="0"/>
              </a:rPr>
              <a:t>网络拥塞的基本概念</a:t>
            </a:r>
          </a:p>
        </p:txBody>
      </p:sp>
      <p:sp>
        <p:nvSpPr>
          <p:cNvPr id="48130" name="内容占位符 2"/>
          <p:cNvSpPr>
            <a:spLocks noGrp="1"/>
          </p:cNvSpPr>
          <p:nvPr>
            <p:ph idx="4294967295"/>
          </p:nvPr>
        </p:nvSpPr>
        <p:spPr>
          <a:xfrm>
            <a:off x="285720" y="1488297"/>
            <a:ext cx="5572164" cy="3298825"/>
          </a:xfrm>
        </p:spPr>
        <p:txBody>
          <a:bodyPr/>
          <a:lstStyle/>
          <a:p>
            <a:pPr marL="269875" indent="-269875">
              <a:lnSpc>
                <a:spcPct val="120000"/>
              </a:lnSpc>
            </a:pPr>
            <a:r>
              <a:rPr lang="zh-CN" altLang="en-US" sz="2000" dirty="0" smtClean="0">
                <a:solidFill>
                  <a:srgbClr val="1A3868"/>
                </a:solidFill>
                <a:latin typeface="Times New Roman" pitchFamily="18" charset="0"/>
                <a:cs typeface="Times New Roman" pitchFamily="18" charset="0"/>
              </a:rPr>
              <a:t>网络出现拥塞的条件写为：</a:t>
            </a:r>
          </a:p>
          <a:p>
            <a:pPr>
              <a:lnSpc>
                <a:spcPct val="120000"/>
              </a:lnSpc>
              <a:spcAft>
                <a:spcPct val="20000"/>
              </a:spcAft>
              <a:buFontTx/>
              <a:buNone/>
            </a:pPr>
            <a:r>
              <a:rPr lang="zh-CN" altLang="en-US" sz="2000" dirty="0" smtClean="0">
                <a:solidFill>
                  <a:srgbClr val="C00000"/>
                </a:solidFill>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a:t>
            </a:r>
            <a:r>
              <a:rPr lang="en-US" altLang="zh-CN" sz="2000" dirty="0" smtClean="0">
                <a:solidFill>
                  <a:srgbClr val="C00000"/>
                </a:solidFill>
                <a:latin typeface="Times New Roman" pitchFamily="18" charset="0"/>
                <a:cs typeface="Times New Roman" pitchFamily="18" charset="0"/>
              </a:rPr>
              <a:t> </a:t>
            </a:r>
            <a:r>
              <a:rPr lang="zh-CN" altLang="en-US" sz="2000" dirty="0" smtClean="0">
                <a:solidFill>
                  <a:srgbClr val="C00000"/>
                </a:solidFill>
                <a:latin typeface="Times New Roman" pitchFamily="18" charset="0"/>
                <a:cs typeface="Times New Roman" pitchFamily="18" charset="0"/>
              </a:rPr>
              <a:t>对网络资源的需求＞网络可用资源</a:t>
            </a:r>
            <a:endParaRPr lang="en-US" altLang="zh-CN" sz="2000" dirty="0" smtClean="0">
              <a:solidFill>
                <a:srgbClr val="C00000"/>
              </a:solidFill>
              <a:latin typeface="Times New Roman" pitchFamily="18" charset="0"/>
              <a:cs typeface="Times New Roman" pitchFamily="18" charset="0"/>
            </a:endParaRPr>
          </a:p>
          <a:p>
            <a:pPr marL="269875" indent="-269875">
              <a:lnSpc>
                <a:spcPct val="120000"/>
              </a:lnSpc>
              <a:spcAft>
                <a:spcPct val="20000"/>
              </a:spcAft>
            </a:pPr>
            <a:r>
              <a:rPr lang="zh-CN" altLang="en-US" sz="2000" dirty="0" smtClean="0">
                <a:solidFill>
                  <a:srgbClr val="1A3868"/>
                </a:solidFill>
                <a:latin typeface="Times New Roman" pitchFamily="18" charset="0"/>
                <a:cs typeface="Times New Roman" pitchFamily="18" charset="0"/>
              </a:rPr>
              <a:t>造成网络拥塞的原因十分复杂，涉及到链路带宽、路由器处理分组的能力，以及路由选择算法、流量控制算法等。</a:t>
            </a:r>
          </a:p>
          <a:p>
            <a:pPr marL="269875" indent="-269875">
              <a:lnSpc>
                <a:spcPct val="120000"/>
              </a:lnSpc>
              <a:spcAft>
                <a:spcPct val="20000"/>
              </a:spcAft>
            </a:pPr>
            <a:r>
              <a:rPr lang="zh-CN" altLang="en-US" sz="2000" dirty="0" smtClean="0">
                <a:solidFill>
                  <a:srgbClr val="1A3868"/>
                </a:solidFill>
                <a:latin typeface="Times New Roman" pitchFamily="18" charset="0"/>
                <a:cs typeface="Times New Roman" pitchFamily="18" charset="0"/>
              </a:rPr>
              <a:t>对于网络整体来说</a:t>
            </a:r>
            <a:r>
              <a:rPr lang="zh-CN" altLang="en-US" sz="2000" dirty="0" smtClean="0">
                <a:solidFill>
                  <a:srgbClr val="1A3868"/>
                </a:solidFill>
                <a:latin typeface="Times New Roman" pitchFamily="18" charset="0"/>
                <a:cs typeface="Times New Roman" pitchFamily="18" charset="0"/>
              </a:rPr>
              <a:t>，报文</a:t>
            </a:r>
            <a:r>
              <a:rPr lang="zh-CN" altLang="en-US" sz="2000" dirty="0" smtClean="0">
                <a:solidFill>
                  <a:srgbClr val="1A3868"/>
                </a:solidFill>
                <a:latin typeface="Times New Roman" pitchFamily="18" charset="0"/>
                <a:cs typeface="Times New Roman" pitchFamily="18" charset="0"/>
              </a:rPr>
              <a:t>的增加会使网络通信负载过重，引起报文传输延时增大或丢弃。</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4" name="AutoShape 12"/>
          <p:cNvSpPr>
            <a:spLocks noChangeAspect="1" noChangeArrowheads="1" noTextEdit="1"/>
          </p:cNvSpPr>
          <p:nvPr/>
        </p:nvSpPr>
        <p:spPr bwMode="auto">
          <a:xfrm>
            <a:off x="642909" y="1858164"/>
            <a:ext cx="4968875" cy="3024188"/>
          </a:xfrm>
          <a:prstGeom prst="rect">
            <a:avLst/>
          </a:prstGeom>
          <a:noFill/>
          <a:ln w="9525">
            <a:noFill/>
            <a:miter lim="800000"/>
            <a:headEnd/>
            <a:tailEnd/>
          </a:ln>
        </p:spPr>
        <p:txBody>
          <a:bodyPr/>
          <a:lstStyle/>
          <a:p>
            <a:endParaRPr lang="zh-CN" altLang="en-US"/>
          </a:p>
        </p:txBody>
      </p:sp>
      <p:sp>
        <p:nvSpPr>
          <p:cNvPr id="49153" name="标题 1"/>
          <p:cNvSpPr>
            <a:spLocks noGrp="1"/>
          </p:cNvSpPr>
          <p:nvPr>
            <p:ph type="title" idx="4294967295"/>
          </p:nvPr>
        </p:nvSpPr>
        <p:spPr>
          <a:xfrm>
            <a:off x="71406" y="700088"/>
            <a:ext cx="2951163" cy="614362"/>
          </a:xfrm>
        </p:spPr>
        <p:txBody>
          <a:bodyPr/>
          <a:lstStyle/>
          <a:p>
            <a:r>
              <a:rPr lang="zh-CN" altLang="en-US" sz="2400" smtClean="0">
                <a:solidFill>
                  <a:srgbClr val="007D7A"/>
                </a:solidFill>
                <a:latin typeface="Times New Roman" pitchFamily="18" charset="0"/>
                <a:cs typeface="Times New Roman" pitchFamily="18" charset="0"/>
              </a:rPr>
              <a:t>拥塞控制的作用</a:t>
            </a:r>
            <a:endParaRPr lang="en-US" altLang="zh-CN" sz="2400" smtClean="0">
              <a:solidFill>
                <a:srgbClr val="007D7A"/>
              </a:solidFill>
              <a:latin typeface="Times New Roman" pitchFamily="18" charset="0"/>
              <a:cs typeface="Times New Roman" pitchFamily="18" charset="0"/>
            </a:endParaRPr>
          </a:p>
        </p:txBody>
      </p:sp>
      <p:sp>
        <p:nvSpPr>
          <p:cNvPr id="49158" name="Line 6"/>
          <p:cNvSpPr>
            <a:spLocks noChangeShapeType="1"/>
          </p:cNvSpPr>
          <p:nvPr/>
        </p:nvSpPr>
        <p:spPr bwMode="auto">
          <a:xfrm flipH="1">
            <a:off x="4105246" y="2980527"/>
            <a:ext cx="50800" cy="179387"/>
          </a:xfrm>
          <a:prstGeom prst="line">
            <a:avLst/>
          </a:prstGeom>
          <a:noFill/>
          <a:ln w="9525">
            <a:solidFill>
              <a:schemeClr val="tx1"/>
            </a:solidFill>
            <a:round/>
            <a:headEnd/>
            <a:tailEnd type="triangle" w="med" len="med"/>
          </a:ln>
        </p:spPr>
        <p:txBody>
          <a:bodyPr anchor="ctr"/>
          <a:lstStyle/>
          <a:p>
            <a:endParaRPr lang="zh-CN" altLang="en-US"/>
          </a:p>
        </p:txBody>
      </p:sp>
      <p:sp>
        <p:nvSpPr>
          <p:cNvPr id="49159" name="Line 7"/>
          <p:cNvSpPr>
            <a:spLocks noChangeShapeType="1"/>
          </p:cNvSpPr>
          <p:nvPr/>
        </p:nvSpPr>
        <p:spPr bwMode="auto">
          <a:xfrm flipH="1">
            <a:off x="4156046" y="3471064"/>
            <a:ext cx="200025" cy="177800"/>
          </a:xfrm>
          <a:prstGeom prst="line">
            <a:avLst/>
          </a:prstGeom>
          <a:noFill/>
          <a:ln w="9525">
            <a:solidFill>
              <a:schemeClr val="tx1"/>
            </a:solidFill>
            <a:round/>
            <a:headEnd/>
            <a:tailEnd type="triangle" w="med" len="med"/>
          </a:ln>
        </p:spPr>
        <p:txBody>
          <a:bodyPr anchor="ctr"/>
          <a:lstStyle/>
          <a:p>
            <a:endParaRPr lang="zh-CN" altLang="en-US"/>
          </a:p>
        </p:txBody>
      </p:sp>
      <p:sp>
        <p:nvSpPr>
          <p:cNvPr id="49160" name="AutoShape 8"/>
          <p:cNvSpPr>
            <a:spLocks noChangeArrowheads="1"/>
          </p:cNvSpPr>
          <p:nvPr/>
        </p:nvSpPr>
        <p:spPr bwMode="auto">
          <a:xfrm>
            <a:off x="2335184" y="2650327"/>
            <a:ext cx="1404937" cy="488950"/>
          </a:xfrm>
          <a:prstGeom prst="wedgeRoundRectCallout">
            <a:avLst>
              <a:gd name="adj1" fmla="val 48111"/>
              <a:gd name="adj2" fmla="val 137375"/>
              <a:gd name="adj3" fmla="val 16667"/>
            </a:avLst>
          </a:prstGeom>
          <a:noFill/>
          <a:ln w="9525" algn="ctr">
            <a:noFill/>
            <a:miter lim="800000"/>
            <a:headEnd/>
            <a:tailEnd/>
          </a:ln>
        </p:spPr>
        <p:txBody>
          <a:bodyPr anchor="ctr"/>
          <a:lstStyle/>
          <a:p>
            <a:pPr algn="ctr" eaLnBrk="0" hangingPunct="0"/>
            <a:r>
              <a:rPr lang="zh-CN" altLang="en-US" sz="2000" u="none">
                <a:solidFill>
                  <a:schemeClr val="hlink"/>
                </a:solidFill>
              </a:rPr>
              <a:t>饱和状态</a:t>
            </a:r>
          </a:p>
        </p:txBody>
      </p:sp>
      <p:sp>
        <p:nvSpPr>
          <p:cNvPr id="49161" name="AutoShape 9"/>
          <p:cNvSpPr>
            <a:spLocks noChangeArrowheads="1"/>
          </p:cNvSpPr>
          <p:nvPr/>
        </p:nvSpPr>
        <p:spPr bwMode="auto">
          <a:xfrm>
            <a:off x="4675159" y="3874289"/>
            <a:ext cx="903287" cy="488950"/>
          </a:xfrm>
          <a:prstGeom prst="wedgeRoundRectCallout">
            <a:avLst>
              <a:gd name="adj1" fmla="val -29787"/>
              <a:gd name="adj2" fmla="val 52921"/>
              <a:gd name="adj3" fmla="val 16667"/>
            </a:avLst>
          </a:prstGeom>
          <a:solidFill>
            <a:srgbClr val="EFFBF7"/>
          </a:solidFill>
          <a:ln w="9525" algn="ctr">
            <a:noFill/>
            <a:miter lim="800000"/>
            <a:headEnd/>
            <a:tailEnd/>
          </a:ln>
        </p:spPr>
        <p:txBody>
          <a:bodyPr anchor="ctr"/>
          <a:lstStyle/>
          <a:p>
            <a:pPr algn="ctr" eaLnBrk="0" hangingPunct="0"/>
            <a:r>
              <a:rPr lang="zh-CN" altLang="en-US" sz="2400" u="none">
                <a:solidFill>
                  <a:srgbClr val="FF0000"/>
                </a:solidFill>
              </a:rPr>
              <a:t>死锁</a:t>
            </a:r>
          </a:p>
        </p:txBody>
      </p:sp>
      <p:sp>
        <p:nvSpPr>
          <p:cNvPr id="49162" name="AutoShape 10"/>
          <p:cNvSpPr>
            <a:spLocks noChangeArrowheads="1"/>
          </p:cNvSpPr>
          <p:nvPr/>
        </p:nvSpPr>
        <p:spPr bwMode="auto">
          <a:xfrm>
            <a:off x="715934" y="3242464"/>
            <a:ext cx="1404937" cy="488950"/>
          </a:xfrm>
          <a:prstGeom prst="wedgeRoundRectCallout">
            <a:avLst>
              <a:gd name="adj1" fmla="val -236"/>
              <a:gd name="adj2" fmla="val 132366"/>
              <a:gd name="adj3" fmla="val 16667"/>
            </a:avLst>
          </a:prstGeom>
          <a:noFill/>
          <a:ln w="9525" algn="ctr">
            <a:noFill/>
            <a:miter lim="800000"/>
            <a:headEnd/>
            <a:tailEnd/>
          </a:ln>
        </p:spPr>
        <p:txBody>
          <a:bodyPr anchor="ctr"/>
          <a:lstStyle/>
          <a:p>
            <a:pPr algn="ctr" eaLnBrk="0" hangingPunct="0"/>
            <a:r>
              <a:rPr lang="zh-CN" altLang="en-US" sz="2000" u="none">
                <a:solidFill>
                  <a:schemeClr val="accent1"/>
                </a:solidFill>
              </a:rPr>
              <a:t>线性增长</a:t>
            </a:r>
          </a:p>
        </p:txBody>
      </p:sp>
      <p:sp>
        <p:nvSpPr>
          <p:cNvPr id="49156" name="内容占位符 2"/>
          <p:cNvSpPr>
            <a:spLocks/>
          </p:cNvSpPr>
          <p:nvPr/>
        </p:nvSpPr>
        <p:spPr bwMode="auto">
          <a:xfrm>
            <a:off x="360332" y="1276350"/>
            <a:ext cx="5532448" cy="719138"/>
          </a:xfrm>
          <a:prstGeom prst="rect">
            <a:avLst/>
          </a:prstGeom>
          <a:noFill/>
          <a:ln w="9525">
            <a:noFill/>
            <a:miter lim="800000"/>
            <a:headEnd/>
            <a:tailEnd/>
          </a:ln>
        </p:spPr>
        <p:txBody>
          <a:bodyPr/>
          <a:lstStyle/>
          <a:p>
            <a:pPr marL="269875" indent="-269875" eaLnBrk="0" hangingPunct="0">
              <a:lnSpc>
                <a:spcPct val="110000"/>
              </a:lnSpc>
              <a:spcBef>
                <a:spcPct val="20000"/>
              </a:spcBef>
              <a:buFont typeface="Arial" pitchFamily="34" charset="0"/>
              <a:buChar char="•"/>
            </a:pPr>
            <a:r>
              <a:rPr lang="zh-CN" altLang="en-US" sz="2000" b="0" u="none" dirty="0">
                <a:solidFill>
                  <a:srgbClr val="1A3868"/>
                </a:solidFill>
              </a:rPr>
              <a:t>拥塞控制算法通过</a:t>
            </a:r>
            <a:r>
              <a:rPr lang="zh-CN" altLang="en-US" sz="2000" b="0" u="none" dirty="0">
                <a:solidFill>
                  <a:srgbClr val="C00000"/>
                </a:solidFill>
                <a:ea typeface="+mn-ea"/>
              </a:rPr>
              <a:t>限制进入网络的报文或丢弃部分报文</a:t>
            </a:r>
            <a:r>
              <a:rPr lang="zh-CN" altLang="en-US" sz="2000" b="0" u="none" dirty="0">
                <a:solidFill>
                  <a:srgbClr val="1A3868"/>
                </a:solidFill>
              </a:rPr>
              <a:t>避免吞吐量下降和死锁</a:t>
            </a:r>
            <a:r>
              <a:rPr lang="zh-CN" altLang="en-US" sz="1600" u="none" dirty="0">
                <a:solidFill>
                  <a:srgbClr val="2D2DB9"/>
                </a:solidFill>
              </a:rPr>
              <a:t>。</a:t>
            </a:r>
          </a:p>
        </p:txBody>
      </p:sp>
      <p:sp>
        <p:nvSpPr>
          <p:cNvPr id="49166" name="Line 14"/>
          <p:cNvSpPr>
            <a:spLocks noChangeShapeType="1"/>
          </p:cNvSpPr>
          <p:nvPr/>
        </p:nvSpPr>
        <p:spPr bwMode="auto">
          <a:xfrm flipV="1">
            <a:off x="792134" y="2380452"/>
            <a:ext cx="0" cy="2241550"/>
          </a:xfrm>
          <a:prstGeom prst="line">
            <a:avLst/>
          </a:prstGeom>
          <a:noFill/>
          <a:ln w="17463" cap="rnd">
            <a:solidFill>
              <a:srgbClr val="000000"/>
            </a:solidFill>
            <a:round/>
            <a:headEnd/>
            <a:tailEnd/>
          </a:ln>
        </p:spPr>
        <p:txBody>
          <a:bodyPr/>
          <a:lstStyle/>
          <a:p>
            <a:endParaRPr lang="zh-CN" altLang="en-US"/>
          </a:p>
        </p:txBody>
      </p:sp>
      <p:sp>
        <p:nvSpPr>
          <p:cNvPr id="49167" name="Freeform 15"/>
          <p:cNvSpPr>
            <a:spLocks/>
          </p:cNvSpPr>
          <p:nvPr/>
        </p:nvSpPr>
        <p:spPr bwMode="auto">
          <a:xfrm>
            <a:off x="714346" y="2288377"/>
            <a:ext cx="155575" cy="120650"/>
          </a:xfrm>
          <a:custGeom>
            <a:avLst/>
            <a:gdLst/>
            <a:ahLst/>
            <a:cxnLst>
              <a:cxn ang="0">
                <a:pos x="69" y="0"/>
              </a:cxn>
              <a:cxn ang="0">
                <a:pos x="138" y="138"/>
              </a:cxn>
              <a:cxn ang="0">
                <a:pos x="0" y="138"/>
              </a:cxn>
              <a:cxn ang="0">
                <a:pos x="0" y="138"/>
              </a:cxn>
              <a:cxn ang="0">
                <a:pos x="69" y="0"/>
              </a:cxn>
            </a:cxnLst>
            <a:rect l="0" t="0" r="r" b="b"/>
            <a:pathLst>
              <a:path w="138" h="138">
                <a:moveTo>
                  <a:pt x="69" y="0"/>
                </a:moveTo>
                <a:lnTo>
                  <a:pt x="138" y="138"/>
                </a:lnTo>
                <a:cubicBezTo>
                  <a:pt x="94" y="117"/>
                  <a:pt x="43" y="117"/>
                  <a:pt x="0" y="138"/>
                </a:cubicBezTo>
                <a:lnTo>
                  <a:pt x="0" y="138"/>
                </a:lnTo>
                <a:lnTo>
                  <a:pt x="69" y="0"/>
                </a:lnTo>
                <a:close/>
              </a:path>
            </a:pathLst>
          </a:custGeom>
          <a:solidFill>
            <a:srgbClr val="000000"/>
          </a:solidFill>
          <a:ln w="0">
            <a:solidFill>
              <a:srgbClr val="000000"/>
            </a:solidFill>
            <a:prstDash val="solid"/>
            <a:round/>
            <a:headEnd/>
            <a:tailEnd/>
          </a:ln>
        </p:spPr>
        <p:txBody>
          <a:bodyPr/>
          <a:lstStyle/>
          <a:p>
            <a:endParaRPr lang="zh-CN" altLang="en-US"/>
          </a:p>
        </p:txBody>
      </p:sp>
      <p:sp>
        <p:nvSpPr>
          <p:cNvPr id="49168" name="Line 16"/>
          <p:cNvSpPr>
            <a:spLocks noChangeShapeType="1"/>
          </p:cNvSpPr>
          <p:nvPr/>
        </p:nvSpPr>
        <p:spPr bwMode="auto">
          <a:xfrm>
            <a:off x="792134" y="4622002"/>
            <a:ext cx="4675187" cy="0"/>
          </a:xfrm>
          <a:prstGeom prst="line">
            <a:avLst/>
          </a:prstGeom>
          <a:noFill/>
          <a:ln w="17463" cap="rnd">
            <a:solidFill>
              <a:srgbClr val="000000"/>
            </a:solidFill>
            <a:round/>
            <a:headEnd/>
            <a:tailEnd/>
          </a:ln>
        </p:spPr>
        <p:txBody>
          <a:bodyPr/>
          <a:lstStyle/>
          <a:p>
            <a:endParaRPr lang="zh-CN" altLang="en-US"/>
          </a:p>
        </p:txBody>
      </p:sp>
      <p:sp>
        <p:nvSpPr>
          <p:cNvPr id="49169" name="Freeform 17"/>
          <p:cNvSpPr>
            <a:spLocks/>
          </p:cNvSpPr>
          <p:nvPr/>
        </p:nvSpPr>
        <p:spPr bwMode="auto">
          <a:xfrm>
            <a:off x="5429221" y="4561677"/>
            <a:ext cx="155575" cy="122237"/>
          </a:xfrm>
          <a:custGeom>
            <a:avLst/>
            <a:gdLst/>
            <a:ahLst/>
            <a:cxnLst>
              <a:cxn ang="0">
                <a:pos x="138" y="69"/>
              </a:cxn>
              <a:cxn ang="0">
                <a:pos x="0" y="138"/>
              </a:cxn>
              <a:cxn ang="0">
                <a:pos x="0" y="0"/>
              </a:cxn>
              <a:cxn ang="0">
                <a:pos x="0" y="0"/>
              </a:cxn>
              <a:cxn ang="0">
                <a:pos x="138" y="69"/>
              </a:cxn>
            </a:cxnLst>
            <a:rect l="0" t="0" r="r" b="b"/>
            <a:pathLst>
              <a:path w="138" h="138">
                <a:moveTo>
                  <a:pt x="138" y="69"/>
                </a:moveTo>
                <a:lnTo>
                  <a:pt x="0" y="138"/>
                </a:lnTo>
                <a:cubicBezTo>
                  <a:pt x="21" y="95"/>
                  <a:pt x="21" y="44"/>
                  <a:pt x="0" y="0"/>
                </a:cubicBezTo>
                <a:lnTo>
                  <a:pt x="0" y="0"/>
                </a:lnTo>
                <a:lnTo>
                  <a:pt x="138" y="69"/>
                </a:lnTo>
                <a:close/>
              </a:path>
            </a:pathLst>
          </a:custGeom>
          <a:solidFill>
            <a:srgbClr val="000000"/>
          </a:solidFill>
          <a:ln w="0">
            <a:solidFill>
              <a:srgbClr val="000000"/>
            </a:solidFill>
            <a:prstDash val="solid"/>
            <a:round/>
            <a:headEnd/>
            <a:tailEnd/>
          </a:ln>
        </p:spPr>
        <p:txBody>
          <a:bodyPr/>
          <a:lstStyle/>
          <a:p>
            <a:endParaRPr lang="zh-CN" altLang="en-US"/>
          </a:p>
        </p:txBody>
      </p:sp>
      <p:sp>
        <p:nvSpPr>
          <p:cNvPr id="49170" name="Freeform 18"/>
          <p:cNvSpPr>
            <a:spLocks/>
          </p:cNvSpPr>
          <p:nvPr/>
        </p:nvSpPr>
        <p:spPr bwMode="auto">
          <a:xfrm>
            <a:off x="792134" y="3237702"/>
            <a:ext cx="1739900" cy="1384300"/>
          </a:xfrm>
          <a:custGeom>
            <a:avLst/>
            <a:gdLst/>
            <a:ahLst/>
            <a:cxnLst>
              <a:cxn ang="0">
                <a:pos x="0" y="872"/>
              </a:cxn>
              <a:cxn ang="0">
                <a:pos x="1096" y="0"/>
              </a:cxn>
            </a:cxnLst>
            <a:rect l="0" t="0" r="r" b="b"/>
            <a:pathLst>
              <a:path w="1096" h="872">
                <a:moveTo>
                  <a:pt x="0" y="872"/>
                </a:moveTo>
                <a:cubicBezTo>
                  <a:pt x="274" y="610"/>
                  <a:pt x="764" y="219"/>
                  <a:pt x="1096" y="0"/>
                </a:cubicBezTo>
              </a:path>
            </a:pathLst>
          </a:custGeom>
          <a:noFill/>
          <a:ln w="17463" cap="rnd">
            <a:solidFill>
              <a:srgbClr val="000000"/>
            </a:solidFill>
            <a:prstDash val="solid"/>
            <a:round/>
            <a:headEnd/>
            <a:tailEnd/>
          </a:ln>
        </p:spPr>
        <p:txBody>
          <a:bodyPr/>
          <a:lstStyle/>
          <a:p>
            <a:endParaRPr lang="zh-CN" altLang="en-US"/>
          </a:p>
        </p:txBody>
      </p:sp>
      <p:sp>
        <p:nvSpPr>
          <p:cNvPr id="49171" name="Freeform 19"/>
          <p:cNvSpPr>
            <a:spLocks noEditPoints="1"/>
          </p:cNvSpPr>
          <p:nvPr/>
        </p:nvSpPr>
        <p:spPr bwMode="auto">
          <a:xfrm>
            <a:off x="2152621" y="3402802"/>
            <a:ext cx="17463" cy="1227137"/>
          </a:xfrm>
          <a:custGeom>
            <a:avLst/>
            <a:gdLst/>
            <a:ahLst/>
            <a:cxnLst>
              <a:cxn ang="0">
                <a:pos x="0" y="1336"/>
              </a:cxn>
              <a:cxn ang="0">
                <a:pos x="16" y="1336"/>
              </a:cxn>
              <a:cxn ang="0">
                <a:pos x="8" y="1392"/>
              </a:cxn>
              <a:cxn ang="0">
                <a:pos x="0" y="1288"/>
              </a:cxn>
              <a:cxn ang="0">
                <a:pos x="8" y="1232"/>
              </a:cxn>
              <a:cxn ang="0">
                <a:pos x="16" y="1288"/>
              </a:cxn>
              <a:cxn ang="0">
                <a:pos x="0" y="1288"/>
              </a:cxn>
              <a:cxn ang="0">
                <a:pos x="0" y="1144"/>
              </a:cxn>
              <a:cxn ang="0">
                <a:pos x="16" y="1144"/>
              </a:cxn>
              <a:cxn ang="0">
                <a:pos x="8" y="1200"/>
              </a:cxn>
              <a:cxn ang="0">
                <a:pos x="0" y="1096"/>
              </a:cxn>
              <a:cxn ang="0">
                <a:pos x="8" y="1040"/>
              </a:cxn>
              <a:cxn ang="0">
                <a:pos x="16" y="1096"/>
              </a:cxn>
              <a:cxn ang="0">
                <a:pos x="0" y="1096"/>
              </a:cxn>
              <a:cxn ang="0">
                <a:pos x="0" y="952"/>
              </a:cxn>
              <a:cxn ang="0">
                <a:pos x="16" y="952"/>
              </a:cxn>
              <a:cxn ang="0">
                <a:pos x="8" y="1008"/>
              </a:cxn>
              <a:cxn ang="0">
                <a:pos x="0" y="904"/>
              </a:cxn>
              <a:cxn ang="0">
                <a:pos x="8" y="848"/>
              </a:cxn>
              <a:cxn ang="0">
                <a:pos x="16" y="904"/>
              </a:cxn>
              <a:cxn ang="0">
                <a:pos x="0" y="904"/>
              </a:cxn>
              <a:cxn ang="0">
                <a:pos x="0" y="760"/>
              </a:cxn>
              <a:cxn ang="0">
                <a:pos x="16" y="760"/>
              </a:cxn>
              <a:cxn ang="0">
                <a:pos x="8" y="816"/>
              </a:cxn>
              <a:cxn ang="0">
                <a:pos x="0" y="712"/>
              </a:cxn>
              <a:cxn ang="0">
                <a:pos x="8" y="656"/>
              </a:cxn>
              <a:cxn ang="0">
                <a:pos x="16" y="712"/>
              </a:cxn>
              <a:cxn ang="0">
                <a:pos x="0" y="712"/>
              </a:cxn>
              <a:cxn ang="0">
                <a:pos x="0" y="568"/>
              </a:cxn>
              <a:cxn ang="0">
                <a:pos x="16" y="568"/>
              </a:cxn>
              <a:cxn ang="0">
                <a:pos x="8" y="624"/>
              </a:cxn>
              <a:cxn ang="0">
                <a:pos x="0" y="520"/>
              </a:cxn>
              <a:cxn ang="0">
                <a:pos x="8" y="464"/>
              </a:cxn>
              <a:cxn ang="0">
                <a:pos x="16" y="520"/>
              </a:cxn>
              <a:cxn ang="0">
                <a:pos x="0" y="520"/>
              </a:cxn>
              <a:cxn ang="0">
                <a:pos x="0" y="376"/>
              </a:cxn>
              <a:cxn ang="0">
                <a:pos x="16" y="376"/>
              </a:cxn>
              <a:cxn ang="0">
                <a:pos x="8" y="432"/>
              </a:cxn>
              <a:cxn ang="0">
                <a:pos x="0" y="328"/>
              </a:cxn>
              <a:cxn ang="0">
                <a:pos x="8" y="272"/>
              </a:cxn>
              <a:cxn ang="0">
                <a:pos x="16" y="328"/>
              </a:cxn>
              <a:cxn ang="0">
                <a:pos x="0" y="328"/>
              </a:cxn>
              <a:cxn ang="0">
                <a:pos x="0" y="184"/>
              </a:cxn>
              <a:cxn ang="0">
                <a:pos x="16" y="184"/>
              </a:cxn>
              <a:cxn ang="0">
                <a:pos x="8" y="240"/>
              </a:cxn>
              <a:cxn ang="0">
                <a:pos x="0" y="136"/>
              </a:cxn>
              <a:cxn ang="0">
                <a:pos x="8" y="80"/>
              </a:cxn>
              <a:cxn ang="0">
                <a:pos x="16" y="136"/>
              </a:cxn>
              <a:cxn ang="0">
                <a:pos x="0" y="136"/>
              </a:cxn>
              <a:cxn ang="0">
                <a:pos x="0" y="8"/>
              </a:cxn>
              <a:cxn ang="0">
                <a:pos x="16" y="8"/>
              </a:cxn>
              <a:cxn ang="0">
                <a:pos x="8" y="48"/>
              </a:cxn>
            </a:cxnLst>
            <a:rect l="0" t="0" r="r" b="b"/>
            <a:pathLst>
              <a:path w="16" h="1392">
                <a:moveTo>
                  <a:pt x="0" y="1384"/>
                </a:moveTo>
                <a:lnTo>
                  <a:pt x="0" y="1336"/>
                </a:lnTo>
                <a:cubicBezTo>
                  <a:pt x="0" y="1332"/>
                  <a:pt x="4" y="1328"/>
                  <a:pt x="8" y="1328"/>
                </a:cubicBezTo>
                <a:cubicBezTo>
                  <a:pt x="13" y="1328"/>
                  <a:pt x="16" y="1332"/>
                  <a:pt x="16" y="1336"/>
                </a:cubicBezTo>
                <a:lnTo>
                  <a:pt x="16" y="1384"/>
                </a:lnTo>
                <a:cubicBezTo>
                  <a:pt x="16" y="1389"/>
                  <a:pt x="13" y="1392"/>
                  <a:pt x="8" y="1392"/>
                </a:cubicBezTo>
                <a:cubicBezTo>
                  <a:pt x="4" y="1392"/>
                  <a:pt x="0" y="1389"/>
                  <a:pt x="0" y="1384"/>
                </a:cubicBezTo>
                <a:close/>
                <a:moveTo>
                  <a:pt x="0" y="1288"/>
                </a:moveTo>
                <a:lnTo>
                  <a:pt x="0" y="1240"/>
                </a:lnTo>
                <a:cubicBezTo>
                  <a:pt x="0" y="1236"/>
                  <a:pt x="4" y="1232"/>
                  <a:pt x="8" y="1232"/>
                </a:cubicBezTo>
                <a:cubicBezTo>
                  <a:pt x="13" y="1232"/>
                  <a:pt x="16" y="1236"/>
                  <a:pt x="16" y="1240"/>
                </a:cubicBezTo>
                <a:lnTo>
                  <a:pt x="16" y="1288"/>
                </a:lnTo>
                <a:cubicBezTo>
                  <a:pt x="16" y="1293"/>
                  <a:pt x="13" y="1296"/>
                  <a:pt x="8" y="1296"/>
                </a:cubicBezTo>
                <a:cubicBezTo>
                  <a:pt x="4" y="1296"/>
                  <a:pt x="0" y="1293"/>
                  <a:pt x="0" y="1288"/>
                </a:cubicBezTo>
                <a:close/>
                <a:moveTo>
                  <a:pt x="0" y="1192"/>
                </a:moveTo>
                <a:lnTo>
                  <a:pt x="0" y="1144"/>
                </a:lnTo>
                <a:cubicBezTo>
                  <a:pt x="0" y="1140"/>
                  <a:pt x="4" y="1136"/>
                  <a:pt x="8" y="1136"/>
                </a:cubicBezTo>
                <a:cubicBezTo>
                  <a:pt x="13" y="1136"/>
                  <a:pt x="16" y="1140"/>
                  <a:pt x="16" y="1144"/>
                </a:cubicBezTo>
                <a:lnTo>
                  <a:pt x="16" y="1192"/>
                </a:lnTo>
                <a:cubicBezTo>
                  <a:pt x="16" y="1197"/>
                  <a:pt x="13" y="1200"/>
                  <a:pt x="8" y="1200"/>
                </a:cubicBezTo>
                <a:cubicBezTo>
                  <a:pt x="4" y="1200"/>
                  <a:pt x="0" y="1197"/>
                  <a:pt x="0" y="1192"/>
                </a:cubicBezTo>
                <a:close/>
                <a:moveTo>
                  <a:pt x="0" y="1096"/>
                </a:moveTo>
                <a:lnTo>
                  <a:pt x="0" y="1048"/>
                </a:lnTo>
                <a:cubicBezTo>
                  <a:pt x="0" y="1044"/>
                  <a:pt x="4" y="1040"/>
                  <a:pt x="8" y="1040"/>
                </a:cubicBezTo>
                <a:cubicBezTo>
                  <a:pt x="13" y="1040"/>
                  <a:pt x="16" y="1044"/>
                  <a:pt x="16" y="1048"/>
                </a:cubicBezTo>
                <a:lnTo>
                  <a:pt x="16" y="1096"/>
                </a:lnTo>
                <a:cubicBezTo>
                  <a:pt x="16" y="1101"/>
                  <a:pt x="13" y="1104"/>
                  <a:pt x="8" y="1104"/>
                </a:cubicBezTo>
                <a:cubicBezTo>
                  <a:pt x="4" y="1104"/>
                  <a:pt x="0" y="1101"/>
                  <a:pt x="0" y="1096"/>
                </a:cubicBezTo>
                <a:close/>
                <a:moveTo>
                  <a:pt x="0" y="1000"/>
                </a:moveTo>
                <a:lnTo>
                  <a:pt x="0" y="952"/>
                </a:lnTo>
                <a:cubicBezTo>
                  <a:pt x="0" y="948"/>
                  <a:pt x="4" y="944"/>
                  <a:pt x="8" y="944"/>
                </a:cubicBezTo>
                <a:cubicBezTo>
                  <a:pt x="13" y="944"/>
                  <a:pt x="16" y="948"/>
                  <a:pt x="16" y="952"/>
                </a:cubicBezTo>
                <a:lnTo>
                  <a:pt x="16" y="1000"/>
                </a:lnTo>
                <a:cubicBezTo>
                  <a:pt x="16" y="1005"/>
                  <a:pt x="13" y="1008"/>
                  <a:pt x="8" y="1008"/>
                </a:cubicBezTo>
                <a:cubicBezTo>
                  <a:pt x="4" y="1008"/>
                  <a:pt x="0" y="1005"/>
                  <a:pt x="0" y="1000"/>
                </a:cubicBezTo>
                <a:close/>
                <a:moveTo>
                  <a:pt x="0" y="904"/>
                </a:moveTo>
                <a:lnTo>
                  <a:pt x="0" y="856"/>
                </a:lnTo>
                <a:cubicBezTo>
                  <a:pt x="0" y="852"/>
                  <a:pt x="4" y="848"/>
                  <a:pt x="8" y="848"/>
                </a:cubicBezTo>
                <a:cubicBezTo>
                  <a:pt x="13" y="848"/>
                  <a:pt x="16" y="852"/>
                  <a:pt x="16" y="856"/>
                </a:cubicBezTo>
                <a:lnTo>
                  <a:pt x="16" y="904"/>
                </a:lnTo>
                <a:cubicBezTo>
                  <a:pt x="16" y="909"/>
                  <a:pt x="13" y="912"/>
                  <a:pt x="8" y="912"/>
                </a:cubicBezTo>
                <a:cubicBezTo>
                  <a:pt x="4" y="912"/>
                  <a:pt x="0" y="909"/>
                  <a:pt x="0" y="904"/>
                </a:cubicBezTo>
                <a:close/>
                <a:moveTo>
                  <a:pt x="0" y="808"/>
                </a:moveTo>
                <a:lnTo>
                  <a:pt x="0" y="760"/>
                </a:lnTo>
                <a:cubicBezTo>
                  <a:pt x="0" y="756"/>
                  <a:pt x="4" y="752"/>
                  <a:pt x="8" y="752"/>
                </a:cubicBezTo>
                <a:cubicBezTo>
                  <a:pt x="13" y="752"/>
                  <a:pt x="16" y="756"/>
                  <a:pt x="16" y="760"/>
                </a:cubicBezTo>
                <a:lnTo>
                  <a:pt x="16" y="808"/>
                </a:lnTo>
                <a:cubicBezTo>
                  <a:pt x="16" y="813"/>
                  <a:pt x="13" y="816"/>
                  <a:pt x="8" y="816"/>
                </a:cubicBezTo>
                <a:cubicBezTo>
                  <a:pt x="4" y="816"/>
                  <a:pt x="0" y="813"/>
                  <a:pt x="0" y="808"/>
                </a:cubicBezTo>
                <a:close/>
                <a:moveTo>
                  <a:pt x="0" y="712"/>
                </a:moveTo>
                <a:lnTo>
                  <a:pt x="0" y="664"/>
                </a:lnTo>
                <a:cubicBezTo>
                  <a:pt x="0" y="660"/>
                  <a:pt x="4" y="656"/>
                  <a:pt x="8" y="656"/>
                </a:cubicBezTo>
                <a:cubicBezTo>
                  <a:pt x="13" y="656"/>
                  <a:pt x="16" y="660"/>
                  <a:pt x="16" y="664"/>
                </a:cubicBezTo>
                <a:lnTo>
                  <a:pt x="16" y="712"/>
                </a:lnTo>
                <a:cubicBezTo>
                  <a:pt x="16" y="717"/>
                  <a:pt x="13" y="720"/>
                  <a:pt x="8" y="720"/>
                </a:cubicBezTo>
                <a:cubicBezTo>
                  <a:pt x="4" y="720"/>
                  <a:pt x="0" y="717"/>
                  <a:pt x="0" y="712"/>
                </a:cubicBezTo>
                <a:close/>
                <a:moveTo>
                  <a:pt x="0" y="616"/>
                </a:moveTo>
                <a:lnTo>
                  <a:pt x="0" y="568"/>
                </a:lnTo>
                <a:cubicBezTo>
                  <a:pt x="0" y="564"/>
                  <a:pt x="4" y="560"/>
                  <a:pt x="8" y="560"/>
                </a:cubicBezTo>
                <a:cubicBezTo>
                  <a:pt x="13" y="560"/>
                  <a:pt x="16" y="564"/>
                  <a:pt x="16" y="568"/>
                </a:cubicBezTo>
                <a:lnTo>
                  <a:pt x="16" y="616"/>
                </a:lnTo>
                <a:cubicBezTo>
                  <a:pt x="16" y="621"/>
                  <a:pt x="13" y="624"/>
                  <a:pt x="8" y="624"/>
                </a:cubicBezTo>
                <a:cubicBezTo>
                  <a:pt x="4" y="624"/>
                  <a:pt x="0" y="621"/>
                  <a:pt x="0" y="616"/>
                </a:cubicBezTo>
                <a:close/>
                <a:moveTo>
                  <a:pt x="0" y="520"/>
                </a:moveTo>
                <a:lnTo>
                  <a:pt x="0" y="472"/>
                </a:lnTo>
                <a:cubicBezTo>
                  <a:pt x="0" y="468"/>
                  <a:pt x="4" y="464"/>
                  <a:pt x="8" y="464"/>
                </a:cubicBezTo>
                <a:cubicBezTo>
                  <a:pt x="13" y="464"/>
                  <a:pt x="16" y="468"/>
                  <a:pt x="16" y="472"/>
                </a:cubicBezTo>
                <a:lnTo>
                  <a:pt x="16" y="520"/>
                </a:lnTo>
                <a:cubicBezTo>
                  <a:pt x="16" y="525"/>
                  <a:pt x="13" y="528"/>
                  <a:pt x="8" y="528"/>
                </a:cubicBezTo>
                <a:cubicBezTo>
                  <a:pt x="4" y="528"/>
                  <a:pt x="0" y="525"/>
                  <a:pt x="0" y="520"/>
                </a:cubicBezTo>
                <a:close/>
                <a:moveTo>
                  <a:pt x="0" y="424"/>
                </a:moveTo>
                <a:lnTo>
                  <a:pt x="0" y="376"/>
                </a:lnTo>
                <a:cubicBezTo>
                  <a:pt x="0" y="372"/>
                  <a:pt x="4" y="368"/>
                  <a:pt x="8" y="368"/>
                </a:cubicBezTo>
                <a:cubicBezTo>
                  <a:pt x="13" y="368"/>
                  <a:pt x="16" y="372"/>
                  <a:pt x="16" y="376"/>
                </a:cubicBezTo>
                <a:lnTo>
                  <a:pt x="16" y="424"/>
                </a:lnTo>
                <a:cubicBezTo>
                  <a:pt x="16" y="429"/>
                  <a:pt x="13" y="432"/>
                  <a:pt x="8" y="432"/>
                </a:cubicBezTo>
                <a:cubicBezTo>
                  <a:pt x="4" y="432"/>
                  <a:pt x="0" y="429"/>
                  <a:pt x="0" y="424"/>
                </a:cubicBezTo>
                <a:close/>
                <a:moveTo>
                  <a:pt x="0" y="328"/>
                </a:moveTo>
                <a:lnTo>
                  <a:pt x="0" y="280"/>
                </a:lnTo>
                <a:cubicBezTo>
                  <a:pt x="0" y="276"/>
                  <a:pt x="4" y="272"/>
                  <a:pt x="8" y="272"/>
                </a:cubicBezTo>
                <a:cubicBezTo>
                  <a:pt x="13" y="272"/>
                  <a:pt x="16" y="276"/>
                  <a:pt x="16" y="280"/>
                </a:cubicBezTo>
                <a:lnTo>
                  <a:pt x="16" y="328"/>
                </a:lnTo>
                <a:cubicBezTo>
                  <a:pt x="16" y="333"/>
                  <a:pt x="13" y="336"/>
                  <a:pt x="8" y="336"/>
                </a:cubicBezTo>
                <a:cubicBezTo>
                  <a:pt x="4" y="336"/>
                  <a:pt x="0" y="333"/>
                  <a:pt x="0" y="328"/>
                </a:cubicBezTo>
                <a:close/>
                <a:moveTo>
                  <a:pt x="0" y="232"/>
                </a:moveTo>
                <a:lnTo>
                  <a:pt x="0" y="184"/>
                </a:lnTo>
                <a:cubicBezTo>
                  <a:pt x="0" y="180"/>
                  <a:pt x="4" y="176"/>
                  <a:pt x="8" y="176"/>
                </a:cubicBezTo>
                <a:cubicBezTo>
                  <a:pt x="13" y="176"/>
                  <a:pt x="16" y="180"/>
                  <a:pt x="16" y="184"/>
                </a:cubicBezTo>
                <a:lnTo>
                  <a:pt x="16" y="232"/>
                </a:lnTo>
                <a:cubicBezTo>
                  <a:pt x="16" y="237"/>
                  <a:pt x="13" y="240"/>
                  <a:pt x="8" y="240"/>
                </a:cubicBezTo>
                <a:cubicBezTo>
                  <a:pt x="4" y="240"/>
                  <a:pt x="0" y="237"/>
                  <a:pt x="0" y="232"/>
                </a:cubicBezTo>
                <a:close/>
                <a:moveTo>
                  <a:pt x="0" y="136"/>
                </a:moveTo>
                <a:lnTo>
                  <a:pt x="0" y="88"/>
                </a:lnTo>
                <a:cubicBezTo>
                  <a:pt x="0" y="84"/>
                  <a:pt x="4" y="80"/>
                  <a:pt x="8" y="80"/>
                </a:cubicBezTo>
                <a:cubicBezTo>
                  <a:pt x="13" y="80"/>
                  <a:pt x="16" y="84"/>
                  <a:pt x="16" y="88"/>
                </a:cubicBezTo>
                <a:lnTo>
                  <a:pt x="16" y="136"/>
                </a:lnTo>
                <a:cubicBezTo>
                  <a:pt x="16" y="141"/>
                  <a:pt x="13" y="144"/>
                  <a:pt x="8" y="144"/>
                </a:cubicBezTo>
                <a:cubicBezTo>
                  <a:pt x="4" y="144"/>
                  <a:pt x="0" y="141"/>
                  <a:pt x="0" y="136"/>
                </a:cubicBezTo>
                <a:close/>
                <a:moveTo>
                  <a:pt x="0" y="40"/>
                </a:moveTo>
                <a:lnTo>
                  <a:pt x="0" y="8"/>
                </a:lnTo>
                <a:cubicBezTo>
                  <a:pt x="0" y="3"/>
                  <a:pt x="4" y="0"/>
                  <a:pt x="8" y="0"/>
                </a:cubicBezTo>
                <a:cubicBezTo>
                  <a:pt x="13" y="0"/>
                  <a:pt x="16" y="3"/>
                  <a:pt x="16" y="8"/>
                </a:cubicBezTo>
                <a:lnTo>
                  <a:pt x="16" y="40"/>
                </a:lnTo>
                <a:cubicBezTo>
                  <a:pt x="16" y="45"/>
                  <a:pt x="13" y="48"/>
                  <a:pt x="8" y="48"/>
                </a:cubicBezTo>
                <a:cubicBezTo>
                  <a:pt x="4" y="48"/>
                  <a:pt x="0" y="45"/>
                  <a:pt x="0" y="40"/>
                </a:cubicBezTo>
                <a:close/>
              </a:path>
            </a:pathLst>
          </a:custGeom>
          <a:solidFill>
            <a:srgbClr val="000000"/>
          </a:solidFill>
          <a:ln w="17463" cap="flat">
            <a:solidFill>
              <a:srgbClr val="000000"/>
            </a:solidFill>
            <a:prstDash val="solid"/>
            <a:bevel/>
            <a:headEnd/>
            <a:tailEnd/>
          </a:ln>
        </p:spPr>
        <p:txBody>
          <a:bodyPr/>
          <a:lstStyle/>
          <a:p>
            <a:endParaRPr lang="zh-CN" altLang="en-US"/>
          </a:p>
        </p:txBody>
      </p:sp>
      <p:sp>
        <p:nvSpPr>
          <p:cNvPr id="49172" name="Freeform 20"/>
          <p:cNvSpPr>
            <a:spLocks/>
          </p:cNvSpPr>
          <p:nvPr/>
        </p:nvSpPr>
        <p:spPr bwMode="auto">
          <a:xfrm>
            <a:off x="3702021" y="3237702"/>
            <a:ext cx="582613" cy="714375"/>
          </a:xfrm>
          <a:custGeom>
            <a:avLst/>
            <a:gdLst/>
            <a:ahLst/>
            <a:cxnLst>
              <a:cxn ang="0">
                <a:pos x="367" y="450"/>
              </a:cxn>
              <a:cxn ang="0">
                <a:pos x="0" y="0"/>
              </a:cxn>
            </a:cxnLst>
            <a:rect l="0" t="0" r="r" b="b"/>
            <a:pathLst>
              <a:path w="367" h="450">
                <a:moveTo>
                  <a:pt x="367" y="450"/>
                </a:moveTo>
                <a:cubicBezTo>
                  <a:pt x="315" y="301"/>
                  <a:pt x="151" y="100"/>
                  <a:pt x="0" y="0"/>
                </a:cubicBezTo>
              </a:path>
            </a:pathLst>
          </a:custGeom>
          <a:noFill/>
          <a:ln w="17463" cap="rnd">
            <a:solidFill>
              <a:srgbClr val="000000"/>
            </a:solidFill>
            <a:prstDash val="solid"/>
            <a:round/>
            <a:headEnd/>
            <a:tailEnd/>
          </a:ln>
        </p:spPr>
        <p:txBody>
          <a:bodyPr/>
          <a:lstStyle/>
          <a:p>
            <a:endParaRPr lang="zh-CN" altLang="en-US"/>
          </a:p>
        </p:txBody>
      </p:sp>
      <p:sp>
        <p:nvSpPr>
          <p:cNvPr id="49173" name="Freeform 21"/>
          <p:cNvSpPr>
            <a:spLocks/>
          </p:cNvSpPr>
          <p:nvPr/>
        </p:nvSpPr>
        <p:spPr bwMode="auto">
          <a:xfrm>
            <a:off x="2532034" y="2996402"/>
            <a:ext cx="1169987" cy="241300"/>
          </a:xfrm>
          <a:custGeom>
            <a:avLst/>
            <a:gdLst/>
            <a:ahLst/>
            <a:cxnLst>
              <a:cxn ang="0">
                <a:pos x="737" y="152"/>
              </a:cxn>
              <a:cxn ang="0">
                <a:pos x="0" y="152"/>
              </a:cxn>
            </a:cxnLst>
            <a:rect l="0" t="0" r="r" b="b"/>
            <a:pathLst>
              <a:path w="737" h="152">
                <a:moveTo>
                  <a:pt x="737" y="152"/>
                </a:moveTo>
                <a:cubicBezTo>
                  <a:pt x="533" y="0"/>
                  <a:pt x="203" y="0"/>
                  <a:pt x="0" y="152"/>
                </a:cubicBezTo>
              </a:path>
            </a:pathLst>
          </a:custGeom>
          <a:noFill/>
          <a:ln w="17463" cap="rnd">
            <a:solidFill>
              <a:srgbClr val="000000"/>
            </a:solidFill>
            <a:prstDash val="solid"/>
            <a:round/>
            <a:headEnd/>
            <a:tailEnd/>
          </a:ln>
        </p:spPr>
        <p:txBody>
          <a:bodyPr/>
          <a:lstStyle/>
          <a:p>
            <a:endParaRPr lang="zh-CN" altLang="en-US"/>
          </a:p>
        </p:txBody>
      </p:sp>
      <p:sp>
        <p:nvSpPr>
          <p:cNvPr id="49174" name="Freeform 22"/>
          <p:cNvSpPr>
            <a:spLocks/>
          </p:cNvSpPr>
          <p:nvPr/>
        </p:nvSpPr>
        <p:spPr bwMode="auto">
          <a:xfrm>
            <a:off x="4284634" y="3947314"/>
            <a:ext cx="204787" cy="669925"/>
          </a:xfrm>
          <a:custGeom>
            <a:avLst/>
            <a:gdLst/>
            <a:ahLst/>
            <a:cxnLst>
              <a:cxn ang="0">
                <a:pos x="129" y="422"/>
              </a:cxn>
              <a:cxn ang="0">
                <a:pos x="0" y="0"/>
              </a:cxn>
            </a:cxnLst>
            <a:rect l="0" t="0" r="r" b="b"/>
            <a:pathLst>
              <a:path w="129" h="422">
                <a:moveTo>
                  <a:pt x="129" y="422"/>
                </a:moveTo>
                <a:cubicBezTo>
                  <a:pt x="110" y="303"/>
                  <a:pt x="53" y="113"/>
                  <a:pt x="0" y="0"/>
                </a:cubicBezTo>
              </a:path>
            </a:pathLst>
          </a:custGeom>
          <a:noFill/>
          <a:ln w="17463" cap="rnd">
            <a:solidFill>
              <a:srgbClr val="000000"/>
            </a:solidFill>
            <a:prstDash val="solid"/>
            <a:round/>
            <a:headEnd/>
            <a:tailEnd/>
          </a:ln>
        </p:spPr>
        <p:txBody>
          <a:bodyPr/>
          <a:lstStyle/>
          <a:p>
            <a:endParaRPr lang="zh-CN" altLang="en-US"/>
          </a:p>
        </p:txBody>
      </p:sp>
      <p:sp>
        <p:nvSpPr>
          <p:cNvPr id="49175" name="Line 23"/>
          <p:cNvSpPr>
            <a:spLocks noChangeShapeType="1"/>
          </p:cNvSpPr>
          <p:nvPr/>
        </p:nvSpPr>
        <p:spPr bwMode="auto">
          <a:xfrm flipV="1">
            <a:off x="792134" y="2532852"/>
            <a:ext cx="2360612" cy="2089150"/>
          </a:xfrm>
          <a:prstGeom prst="line">
            <a:avLst/>
          </a:prstGeom>
          <a:noFill/>
          <a:ln w="17463" cap="rnd">
            <a:solidFill>
              <a:schemeClr val="accent1"/>
            </a:solidFill>
            <a:round/>
            <a:headEnd/>
            <a:tailEnd/>
          </a:ln>
        </p:spPr>
        <p:txBody>
          <a:bodyPr/>
          <a:lstStyle/>
          <a:p>
            <a:endParaRPr lang="zh-CN" altLang="en-US"/>
          </a:p>
        </p:txBody>
      </p:sp>
      <p:sp>
        <p:nvSpPr>
          <p:cNvPr id="49176" name="Line 24"/>
          <p:cNvSpPr>
            <a:spLocks noChangeShapeType="1"/>
          </p:cNvSpPr>
          <p:nvPr/>
        </p:nvSpPr>
        <p:spPr bwMode="auto">
          <a:xfrm>
            <a:off x="3152746" y="2532852"/>
            <a:ext cx="2052638" cy="0"/>
          </a:xfrm>
          <a:prstGeom prst="line">
            <a:avLst/>
          </a:prstGeom>
          <a:noFill/>
          <a:ln w="17463" cap="rnd">
            <a:solidFill>
              <a:schemeClr val="accent1"/>
            </a:solidFill>
            <a:round/>
            <a:headEnd/>
            <a:tailEnd/>
          </a:ln>
        </p:spPr>
        <p:txBody>
          <a:bodyPr/>
          <a:lstStyle/>
          <a:p>
            <a:endParaRPr lang="zh-CN" altLang="en-US"/>
          </a:p>
        </p:txBody>
      </p:sp>
      <p:sp>
        <p:nvSpPr>
          <p:cNvPr id="49177" name="Freeform 25"/>
          <p:cNvSpPr>
            <a:spLocks/>
          </p:cNvSpPr>
          <p:nvPr/>
        </p:nvSpPr>
        <p:spPr bwMode="auto">
          <a:xfrm>
            <a:off x="792134" y="3010689"/>
            <a:ext cx="4551362" cy="1597025"/>
          </a:xfrm>
          <a:custGeom>
            <a:avLst/>
            <a:gdLst/>
            <a:ahLst/>
            <a:cxnLst>
              <a:cxn ang="0">
                <a:pos x="2867" y="0"/>
              </a:cxn>
              <a:cxn ang="0">
                <a:pos x="0" y="1006"/>
              </a:cxn>
            </a:cxnLst>
            <a:rect l="0" t="0" r="r" b="b"/>
            <a:pathLst>
              <a:path w="2867" h="1006">
                <a:moveTo>
                  <a:pt x="2867" y="0"/>
                </a:moveTo>
                <a:cubicBezTo>
                  <a:pt x="1922" y="15"/>
                  <a:pt x="639" y="465"/>
                  <a:pt x="0" y="1006"/>
                </a:cubicBezTo>
              </a:path>
            </a:pathLst>
          </a:custGeom>
          <a:noFill/>
          <a:ln w="17463" cap="rnd">
            <a:solidFill>
              <a:schemeClr val="hlink"/>
            </a:solidFill>
            <a:prstDash val="solid"/>
            <a:round/>
            <a:headEnd/>
            <a:tailEnd/>
          </a:ln>
        </p:spPr>
        <p:txBody>
          <a:bodyPr/>
          <a:lstStyle/>
          <a:p>
            <a:endParaRPr lang="zh-CN" altLang="en-US"/>
          </a:p>
        </p:txBody>
      </p:sp>
      <p:sp>
        <p:nvSpPr>
          <p:cNvPr id="49178" name="Rectangle 26"/>
          <p:cNvSpPr>
            <a:spLocks noChangeArrowheads="1"/>
          </p:cNvSpPr>
          <p:nvPr/>
        </p:nvSpPr>
        <p:spPr bwMode="auto">
          <a:xfrm>
            <a:off x="5135534" y="4723602"/>
            <a:ext cx="355600" cy="212725"/>
          </a:xfrm>
          <a:prstGeom prst="rect">
            <a:avLst/>
          </a:prstGeom>
          <a:noFill/>
          <a:ln w="9525">
            <a:noFill/>
            <a:miter lim="800000"/>
            <a:headEnd/>
            <a:tailEnd/>
          </a:ln>
        </p:spPr>
        <p:txBody>
          <a:bodyPr wrap="none" lIns="0" tIns="0" rIns="0" bIns="0">
            <a:spAutoFit/>
          </a:bodyPr>
          <a:lstStyle/>
          <a:p>
            <a:r>
              <a:rPr lang="zh-CN" altLang="en-US" sz="1400" b="0" u="none">
                <a:solidFill>
                  <a:srgbClr val="000000"/>
                </a:solidFill>
                <a:latin typeface="宋体" charset="-122"/>
              </a:rPr>
              <a:t>负载</a:t>
            </a:r>
            <a:endParaRPr lang="zh-CN" altLang="en-US" sz="3200"/>
          </a:p>
        </p:txBody>
      </p:sp>
      <p:sp>
        <p:nvSpPr>
          <p:cNvPr id="49179" name="Rectangle 27"/>
          <p:cNvSpPr>
            <a:spLocks noChangeArrowheads="1"/>
          </p:cNvSpPr>
          <p:nvPr/>
        </p:nvSpPr>
        <p:spPr bwMode="auto">
          <a:xfrm>
            <a:off x="500034" y="2058189"/>
            <a:ext cx="533400" cy="212725"/>
          </a:xfrm>
          <a:prstGeom prst="rect">
            <a:avLst/>
          </a:prstGeom>
          <a:noFill/>
          <a:ln w="9525">
            <a:noFill/>
            <a:miter lim="800000"/>
            <a:headEnd/>
            <a:tailEnd/>
          </a:ln>
        </p:spPr>
        <p:txBody>
          <a:bodyPr wrap="none" lIns="0" tIns="0" rIns="0" bIns="0">
            <a:spAutoFit/>
          </a:bodyPr>
          <a:lstStyle/>
          <a:p>
            <a:r>
              <a:rPr lang="zh-CN" altLang="en-US" sz="1400" b="0" u="none">
                <a:solidFill>
                  <a:srgbClr val="000000"/>
                </a:solidFill>
                <a:latin typeface="宋体" charset="-122"/>
              </a:rPr>
              <a:t>吞吐量</a:t>
            </a:r>
            <a:endParaRPr lang="zh-CN" altLang="en-US" sz="3200"/>
          </a:p>
        </p:txBody>
      </p:sp>
      <p:sp>
        <p:nvSpPr>
          <p:cNvPr id="49180" name="Rectangle 28"/>
          <p:cNvSpPr>
            <a:spLocks noChangeArrowheads="1"/>
          </p:cNvSpPr>
          <p:nvPr/>
        </p:nvSpPr>
        <p:spPr bwMode="auto">
          <a:xfrm>
            <a:off x="3524221" y="2218527"/>
            <a:ext cx="1422400" cy="244475"/>
          </a:xfrm>
          <a:prstGeom prst="rect">
            <a:avLst/>
          </a:prstGeom>
          <a:noFill/>
          <a:ln w="9525">
            <a:noFill/>
            <a:miter lim="800000"/>
            <a:headEnd/>
            <a:tailEnd/>
          </a:ln>
        </p:spPr>
        <p:txBody>
          <a:bodyPr wrap="none" lIns="0" tIns="0" rIns="0" bIns="0">
            <a:spAutoFit/>
          </a:bodyPr>
          <a:lstStyle/>
          <a:p>
            <a:r>
              <a:rPr lang="zh-CN" altLang="en-US" sz="1600" b="0" u="none">
                <a:solidFill>
                  <a:srgbClr val="000000"/>
                </a:solidFill>
                <a:latin typeface="宋体" charset="-122"/>
              </a:rPr>
              <a:t>理想的拥塞控制</a:t>
            </a:r>
            <a:endParaRPr lang="zh-CN" altLang="en-US" sz="3600"/>
          </a:p>
        </p:txBody>
      </p:sp>
      <p:sp>
        <p:nvSpPr>
          <p:cNvPr id="49181" name="Rectangle 29"/>
          <p:cNvSpPr>
            <a:spLocks noChangeArrowheads="1"/>
          </p:cNvSpPr>
          <p:nvPr/>
        </p:nvSpPr>
        <p:spPr bwMode="auto">
          <a:xfrm>
            <a:off x="4235421" y="3226589"/>
            <a:ext cx="1016000" cy="244475"/>
          </a:xfrm>
          <a:prstGeom prst="rect">
            <a:avLst/>
          </a:prstGeom>
          <a:noFill/>
          <a:ln w="9525">
            <a:noFill/>
            <a:miter lim="800000"/>
            <a:headEnd/>
            <a:tailEnd/>
          </a:ln>
        </p:spPr>
        <p:txBody>
          <a:bodyPr wrap="none" lIns="0" tIns="0" rIns="0" bIns="0">
            <a:spAutoFit/>
          </a:bodyPr>
          <a:lstStyle/>
          <a:p>
            <a:r>
              <a:rPr lang="zh-CN" altLang="en-US" sz="1600" b="0" u="none">
                <a:solidFill>
                  <a:srgbClr val="000000"/>
                </a:solidFill>
                <a:latin typeface="宋体" charset="-122"/>
              </a:rPr>
              <a:t>无拥塞控制</a:t>
            </a:r>
            <a:endParaRPr lang="zh-CN" altLang="en-US" sz="3600"/>
          </a:p>
        </p:txBody>
      </p:sp>
      <p:sp>
        <p:nvSpPr>
          <p:cNvPr id="49182" name="Rectangle 30"/>
          <p:cNvSpPr>
            <a:spLocks noChangeArrowheads="1"/>
          </p:cNvSpPr>
          <p:nvPr/>
        </p:nvSpPr>
        <p:spPr bwMode="auto">
          <a:xfrm>
            <a:off x="3752821" y="2694777"/>
            <a:ext cx="1422400" cy="244475"/>
          </a:xfrm>
          <a:prstGeom prst="rect">
            <a:avLst/>
          </a:prstGeom>
          <a:noFill/>
          <a:ln w="9525">
            <a:noFill/>
            <a:miter lim="800000"/>
            <a:headEnd/>
            <a:tailEnd/>
          </a:ln>
        </p:spPr>
        <p:txBody>
          <a:bodyPr wrap="none" lIns="0" tIns="0" rIns="0" bIns="0">
            <a:spAutoFit/>
          </a:bodyPr>
          <a:lstStyle/>
          <a:p>
            <a:r>
              <a:rPr lang="zh-CN" altLang="en-US" sz="1600" b="0" u="none">
                <a:solidFill>
                  <a:srgbClr val="000000"/>
                </a:solidFill>
                <a:latin typeface="宋体" charset="-122"/>
              </a:rPr>
              <a:t>实际的拥塞控制</a:t>
            </a:r>
            <a:endParaRPr lang="zh-CN" altLang="en-US" sz="3600"/>
          </a:p>
        </p:txBody>
      </p:sp>
      <p:sp>
        <p:nvSpPr>
          <p:cNvPr id="49183" name="Rectangle 31"/>
          <p:cNvSpPr>
            <a:spLocks noChangeArrowheads="1"/>
          </p:cNvSpPr>
          <p:nvPr/>
        </p:nvSpPr>
        <p:spPr bwMode="auto">
          <a:xfrm>
            <a:off x="2273271" y="4836314"/>
            <a:ext cx="711200" cy="212725"/>
          </a:xfrm>
          <a:prstGeom prst="rect">
            <a:avLst/>
          </a:prstGeom>
          <a:noFill/>
          <a:ln w="9525">
            <a:noFill/>
            <a:miter lim="800000"/>
            <a:headEnd/>
            <a:tailEnd/>
          </a:ln>
        </p:spPr>
        <p:txBody>
          <a:bodyPr wrap="none" lIns="0" tIns="0" rIns="0" bIns="0">
            <a:spAutoFit/>
          </a:bodyPr>
          <a:lstStyle/>
          <a:p>
            <a:r>
              <a:rPr lang="zh-CN" altLang="en-US" sz="1400" b="0" u="none">
                <a:solidFill>
                  <a:srgbClr val="000000"/>
                </a:solidFill>
                <a:latin typeface="宋体" charset="-122"/>
              </a:rPr>
              <a:t>轻度拥塞</a:t>
            </a:r>
            <a:endParaRPr lang="zh-CN" altLang="en-US" sz="3200"/>
          </a:p>
        </p:txBody>
      </p:sp>
      <p:sp>
        <p:nvSpPr>
          <p:cNvPr id="49184" name="Freeform 32"/>
          <p:cNvSpPr>
            <a:spLocks noEditPoints="1"/>
          </p:cNvSpPr>
          <p:nvPr/>
        </p:nvSpPr>
        <p:spPr bwMode="auto">
          <a:xfrm>
            <a:off x="3143221" y="3053552"/>
            <a:ext cx="20638" cy="1576387"/>
          </a:xfrm>
          <a:custGeom>
            <a:avLst/>
            <a:gdLst/>
            <a:ahLst/>
            <a:cxnLst>
              <a:cxn ang="0">
                <a:pos x="8" y="1725"/>
              </a:cxn>
              <a:cxn ang="0">
                <a:pos x="8" y="1789"/>
              </a:cxn>
              <a:cxn ang="0">
                <a:pos x="0" y="1637"/>
              </a:cxn>
              <a:cxn ang="0">
                <a:pos x="16" y="1685"/>
              </a:cxn>
              <a:cxn ang="0">
                <a:pos x="0" y="1589"/>
              </a:cxn>
              <a:cxn ang="0">
                <a:pos x="16" y="1541"/>
              </a:cxn>
              <a:cxn ang="0">
                <a:pos x="0" y="1589"/>
              </a:cxn>
              <a:cxn ang="0">
                <a:pos x="8" y="1437"/>
              </a:cxn>
              <a:cxn ang="0">
                <a:pos x="8" y="1501"/>
              </a:cxn>
              <a:cxn ang="0">
                <a:pos x="0" y="1349"/>
              </a:cxn>
              <a:cxn ang="0">
                <a:pos x="16" y="1397"/>
              </a:cxn>
              <a:cxn ang="0">
                <a:pos x="0" y="1301"/>
              </a:cxn>
              <a:cxn ang="0">
                <a:pos x="16" y="1253"/>
              </a:cxn>
              <a:cxn ang="0">
                <a:pos x="0" y="1301"/>
              </a:cxn>
              <a:cxn ang="0">
                <a:pos x="8" y="1149"/>
              </a:cxn>
              <a:cxn ang="0">
                <a:pos x="8" y="1213"/>
              </a:cxn>
              <a:cxn ang="0">
                <a:pos x="1" y="1061"/>
              </a:cxn>
              <a:cxn ang="0">
                <a:pos x="17" y="1109"/>
              </a:cxn>
              <a:cxn ang="0">
                <a:pos x="1" y="1013"/>
              </a:cxn>
              <a:cxn ang="0">
                <a:pos x="17" y="965"/>
              </a:cxn>
              <a:cxn ang="0">
                <a:pos x="1" y="1013"/>
              </a:cxn>
              <a:cxn ang="0">
                <a:pos x="9" y="861"/>
              </a:cxn>
              <a:cxn ang="0">
                <a:pos x="9" y="925"/>
              </a:cxn>
              <a:cxn ang="0">
                <a:pos x="1" y="773"/>
              </a:cxn>
              <a:cxn ang="0">
                <a:pos x="17" y="821"/>
              </a:cxn>
              <a:cxn ang="0">
                <a:pos x="1" y="725"/>
              </a:cxn>
              <a:cxn ang="0">
                <a:pos x="17" y="677"/>
              </a:cxn>
              <a:cxn ang="0">
                <a:pos x="1" y="725"/>
              </a:cxn>
              <a:cxn ang="0">
                <a:pos x="9" y="573"/>
              </a:cxn>
              <a:cxn ang="0">
                <a:pos x="9" y="637"/>
              </a:cxn>
              <a:cxn ang="0">
                <a:pos x="1" y="485"/>
              </a:cxn>
              <a:cxn ang="0">
                <a:pos x="17" y="533"/>
              </a:cxn>
              <a:cxn ang="0">
                <a:pos x="1" y="437"/>
              </a:cxn>
              <a:cxn ang="0">
                <a:pos x="18" y="389"/>
              </a:cxn>
              <a:cxn ang="0">
                <a:pos x="1" y="437"/>
              </a:cxn>
              <a:cxn ang="0">
                <a:pos x="10" y="285"/>
              </a:cxn>
              <a:cxn ang="0">
                <a:pos x="10" y="349"/>
              </a:cxn>
              <a:cxn ang="0">
                <a:pos x="2" y="197"/>
              </a:cxn>
              <a:cxn ang="0">
                <a:pos x="18" y="245"/>
              </a:cxn>
              <a:cxn ang="0">
                <a:pos x="2" y="149"/>
              </a:cxn>
              <a:cxn ang="0">
                <a:pos x="18" y="101"/>
              </a:cxn>
              <a:cxn ang="0">
                <a:pos x="2" y="149"/>
              </a:cxn>
              <a:cxn ang="0">
                <a:pos x="10" y="0"/>
              </a:cxn>
              <a:cxn ang="0">
                <a:pos x="10" y="61"/>
              </a:cxn>
            </a:cxnLst>
            <a:rect l="0" t="0" r="r" b="b"/>
            <a:pathLst>
              <a:path w="18" h="1789">
                <a:moveTo>
                  <a:pt x="0" y="1781"/>
                </a:moveTo>
                <a:lnTo>
                  <a:pt x="0" y="1733"/>
                </a:lnTo>
                <a:cubicBezTo>
                  <a:pt x="0" y="1729"/>
                  <a:pt x="3" y="1725"/>
                  <a:pt x="8" y="1725"/>
                </a:cubicBezTo>
                <a:cubicBezTo>
                  <a:pt x="12" y="1725"/>
                  <a:pt x="16" y="1729"/>
                  <a:pt x="16" y="1733"/>
                </a:cubicBezTo>
                <a:lnTo>
                  <a:pt x="16" y="1781"/>
                </a:lnTo>
                <a:cubicBezTo>
                  <a:pt x="16" y="1786"/>
                  <a:pt x="12" y="1789"/>
                  <a:pt x="8" y="1789"/>
                </a:cubicBezTo>
                <a:cubicBezTo>
                  <a:pt x="3" y="1789"/>
                  <a:pt x="0" y="1786"/>
                  <a:pt x="0" y="1781"/>
                </a:cubicBezTo>
                <a:close/>
                <a:moveTo>
                  <a:pt x="0" y="1685"/>
                </a:moveTo>
                <a:lnTo>
                  <a:pt x="0" y="1637"/>
                </a:lnTo>
                <a:cubicBezTo>
                  <a:pt x="0" y="1633"/>
                  <a:pt x="3" y="1629"/>
                  <a:pt x="8" y="1629"/>
                </a:cubicBezTo>
                <a:cubicBezTo>
                  <a:pt x="12" y="1629"/>
                  <a:pt x="16" y="1633"/>
                  <a:pt x="16" y="1637"/>
                </a:cubicBezTo>
                <a:lnTo>
                  <a:pt x="16" y="1685"/>
                </a:lnTo>
                <a:cubicBezTo>
                  <a:pt x="16" y="1690"/>
                  <a:pt x="12" y="1693"/>
                  <a:pt x="8" y="1693"/>
                </a:cubicBezTo>
                <a:cubicBezTo>
                  <a:pt x="3" y="1693"/>
                  <a:pt x="0" y="1690"/>
                  <a:pt x="0" y="1685"/>
                </a:cubicBezTo>
                <a:close/>
                <a:moveTo>
                  <a:pt x="0" y="1589"/>
                </a:moveTo>
                <a:lnTo>
                  <a:pt x="0" y="1541"/>
                </a:lnTo>
                <a:cubicBezTo>
                  <a:pt x="0" y="1537"/>
                  <a:pt x="4" y="1533"/>
                  <a:pt x="8" y="1533"/>
                </a:cubicBezTo>
                <a:cubicBezTo>
                  <a:pt x="12" y="1533"/>
                  <a:pt x="16" y="1537"/>
                  <a:pt x="16" y="1541"/>
                </a:cubicBezTo>
                <a:lnTo>
                  <a:pt x="16" y="1589"/>
                </a:lnTo>
                <a:cubicBezTo>
                  <a:pt x="16" y="1594"/>
                  <a:pt x="12" y="1597"/>
                  <a:pt x="8" y="1597"/>
                </a:cubicBezTo>
                <a:cubicBezTo>
                  <a:pt x="3" y="1597"/>
                  <a:pt x="0" y="1594"/>
                  <a:pt x="0" y="1589"/>
                </a:cubicBezTo>
                <a:close/>
                <a:moveTo>
                  <a:pt x="0" y="1493"/>
                </a:moveTo>
                <a:lnTo>
                  <a:pt x="0" y="1445"/>
                </a:lnTo>
                <a:cubicBezTo>
                  <a:pt x="0" y="1441"/>
                  <a:pt x="4" y="1437"/>
                  <a:pt x="8" y="1437"/>
                </a:cubicBezTo>
                <a:cubicBezTo>
                  <a:pt x="12" y="1437"/>
                  <a:pt x="16" y="1441"/>
                  <a:pt x="16" y="1445"/>
                </a:cubicBezTo>
                <a:lnTo>
                  <a:pt x="16" y="1493"/>
                </a:lnTo>
                <a:cubicBezTo>
                  <a:pt x="16" y="1498"/>
                  <a:pt x="12" y="1501"/>
                  <a:pt x="8" y="1501"/>
                </a:cubicBezTo>
                <a:cubicBezTo>
                  <a:pt x="4" y="1501"/>
                  <a:pt x="0" y="1498"/>
                  <a:pt x="0" y="1493"/>
                </a:cubicBezTo>
                <a:close/>
                <a:moveTo>
                  <a:pt x="0" y="1397"/>
                </a:moveTo>
                <a:lnTo>
                  <a:pt x="0" y="1349"/>
                </a:lnTo>
                <a:cubicBezTo>
                  <a:pt x="0" y="1345"/>
                  <a:pt x="4" y="1341"/>
                  <a:pt x="8" y="1341"/>
                </a:cubicBezTo>
                <a:cubicBezTo>
                  <a:pt x="13" y="1341"/>
                  <a:pt x="16" y="1345"/>
                  <a:pt x="16" y="1349"/>
                </a:cubicBezTo>
                <a:lnTo>
                  <a:pt x="16" y="1397"/>
                </a:lnTo>
                <a:cubicBezTo>
                  <a:pt x="16" y="1402"/>
                  <a:pt x="13" y="1405"/>
                  <a:pt x="8" y="1405"/>
                </a:cubicBezTo>
                <a:cubicBezTo>
                  <a:pt x="4" y="1405"/>
                  <a:pt x="0" y="1402"/>
                  <a:pt x="0" y="1397"/>
                </a:cubicBezTo>
                <a:close/>
                <a:moveTo>
                  <a:pt x="0" y="1301"/>
                </a:moveTo>
                <a:lnTo>
                  <a:pt x="0" y="1253"/>
                </a:lnTo>
                <a:cubicBezTo>
                  <a:pt x="0" y="1249"/>
                  <a:pt x="4" y="1245"/>
                  <a:pt x="8" y="1245"/>
                </a:cubicBezTo>
                <a:cubicBezTo>
                  <a:pt x="13" y="1245"/>
                  <a:pt x="16" y="1249"/>
                  <a:pt x="16" y="1253"/>
                </a:cubicBezTo>
                <a:lnTo>
                  <a:pt x="16" y="1301"/>
                </a:lnTo>
                <a:cubicBezTo>
                  <a:pt x="16" y="1306"/>
                  <a:pt x="13" y="1309"/>
                  <a:pt x="8" y="1309"/>
                </a:cubicBezTo>
                <a:cubicBezTo>
                  <a:pt x="4" y="1309"/>
                  <a:pt x="0" y="1306"/>
                  <a:pt x="0" y="1301"/>
                </a:cubicBezTo>
                <a:close/>
                <a:moveTo>
                  <a:pt x="0" y="1205"/>
                </a:moveTo>
                <a:lnTo>
                  <a:pt x="0" y="1157"/>
                </a:lnTo>
                <a:cubicBezTo>
                  <a:pt x="0" y="1153"/>
                  <a:pt x="4" y="1149"/>
                  <a:pt x="8" y="1149"/>
                </a:cubicBezTo>
                <a:cubicBezTo>
                  <a:pt x="13" y="1149"/>
                  <a:pt x="16" y="1153"/>
                  <a:pt x="16" y="1157"/>
                </a:cubicBezTo>
                <a:lnTo>
                  <a:pt x="16" y="1205"/>
                </a:lnTo>
                <a:cubicBezTo>
                  <a:pt x="16" y="1210"/>
                  <a:pt x="13" y="1213"/>
                  <a:pt x="8" y="1213"/>
                </a:cubicBezTo>
                <a:cubicBezTo>
                  <a:pt x="4" y="1213"/>
                  <a:pt x="0" y="1210"/>
                  <a:pt x="0" y="1205"/>
                </a:cubicBezTo>
                <a:close/>
                <a:moveTo>
                  <a:pt x="1" y="1109"/>
                </a:moveTo>
                <a:lnTo>
                  <a:pt x="1" y="1061"/>
                </a:lnTo>
                <a:cubicBezTo>
                  <a:pt x="1" y="1057"/>
                  <a:pt x="4" y="1053"/>
                  <a:pt x="9" y="1053"/>
                </a:cubicBezTo>
                <a:cubicBezTo>
                  <a:pt x="13" y="1053"/>
                  <a:pt x="17" y="1057"/>
                  <a:pt x="17" y="1061"/>
                </a:cubicBezTo>
                <a:lnTo>
                  <a:pt x="17" y="1109"/>
                </a:lnTo>
                <a:cubicBezTo>
                  <a:pt x="17" y="1114"/>
                  <a:pt x="13" y="1117"/>
                  <a:pt x="9" y="1117"/>
                </a:cubicBezTo>
                <a:cubicBezTo>
                  <a:pt x="4" y="1117"/>
                  <a:pt x="1" y="1114"/>
                  <a:pt x="1" y="1109"/>
                </a:cubicBezTo>
                <a:close/>
                <a:moveTo>
                  <a:pt x="1" y="1013"/>
                </a:moveTo>
                <a:lnTo>
                  <a:pt x="1" y="965"/>
                </a:lnTo>
                <a:cubicBezTo>
                  <a:pt x="1" y="961"/>
                  <a:pt x="4" y="957"/>
                  <a:pt x="9" y="957"/>
                </a:cubicBezTo>
                <a:cubicBezTo>
                  <a:pt x="13" y="957"/>
                  <a:pt x="17" y="961"/>
                  <a:pt x="17" y="965"/>
                </a:cubicBezTo>
                <a:lnTo>
                  <a:pt x="17" y="1013"/>
                </a:lnTo>
                <a:cubicBezTo>
                  <a:pt x="17" y="1018"/>
                  <a:pt x="13" y="1021"/>
                  <a:pt x="9" y="1021"/>
                </a:cubicBezTo>
                <a:cubicBezTo>
                  <a:pt x="4" y="1021"/>
                  <a:pt x="1" y="1018"/>
                  <a:pt x="1" y="1013"/>
                </a:cubicBezTo>
                <a:close/>
                <a:moveTo>
                  <a:pt x="1" y="917"/>
                </a:moveTo>
                <a:lnTo>
                  <a:pt x="1" y="869"/>
                </a:lnTo>
                <a:cubicBezTo>
                  <a:pt x="1" y="865"/>
                  <a:pt x="4" y="861"/>
                  <a:pt x="9" y="861"/>
                </a:cubicBezTo>
                <a:cubicBezTo>
                  <a:pt x="13" y="861"/>
                  <a:pt x="17" y="865"/>
                  <a:pt x="17" y="869"/>
                </a:cubicBezTo>
                <a:lnTo>
                  <a:pt x="17" y="917"/>
                </a:lnTo>
                <a:cubicBezTo>
                  <a:pt x="17" y="922"/>
                  <a:pt x="13" y="925"/>
                  <a:pt x="9" y="925"/>
                </a:cubicBezTo>
                <a:cubicBezTo>
                  <a:pt x="4" y="925"/>
                  <a:pt x="1" y="922"/>
                  <a:pt x="1" y="917"/>
                </a:cubicBezTo>
                <a:close/>
                <a:moveTo>
                  <a:pt x="1" y="821"/>
                </a:moveTo>
                <a:lnTo>
                  <a:pt x="1" y="773"/>
                </a:lnTo>
                <a:cubicBezTo>
                  <a:pt x="1" y="769"/>
                  <a:pt x="5" y="765"/>
                  <a:pt x="9" y="765"/>
                </a:cubicBezTo>
                <a:cubicBezTo>
                  <a:pt x="13" y="765"/>
                  <a:pt x="17" y="769"/>
                  <a:pt x="17" y="773"/>
                </a:cubicBezTo>
                <a:lnTo>
                  <a:pt x="17" y="821"/>
                </a:lnTo>
                <a:cubicBezTo>
                  <a:pt x="17" y="826"/>
                  <a:pt x="13" y="829"/>
                  <a:pt x="9" y="829"/>
                </a:cubicBezTo>
                <a:cubicBezTo>
                  <a:pt x="4" y="829"/>
                  <a:pt x="1" y="826"/>
                  <a:pt x="1" y="821"/>
                </a:cubicBezTo>
                <a:close/>
                <a:moveTo>
                  <a:pt x="1" y="725"/>
                </a:moveTo>
                <a:lnTo>
                  <a:pt x="1" y="677"/>
                </a:lnTo>
                <a:cubicBezTo>
                  <a:pt x="1" y="673"/>
                  <a:pt x="5" y="669"/>
                  <a:pt x="9" y="669"/>
                </a:cubicBezTo>
                <a:cubicBezTo>
                  <a:pt x="14" y="669"/>
                  <a:pt x="17" y="673"/>
                  <a:pt x="17" y="677"/>
                </a:cubicBezTo>
                <a:lnTo>
                  <a:pt x="17" y="725"/>
                </a:lnTo>
                <a:cubicBezTo>
                  <a:pt x="17" y="730"/>
                  <a:pt x="13" y="733"/>
                  <a:pt x="9" y="733"/>
                </a:cubicBezTo>
                <a:cubicBezTo>
                  <a:pt x="5" y="733"/>
                  <a:pt x="1" y="730"/>
                  <a:pt x="1" y="725"/>
                </a:cubicBezTo>
                <a:close/>
                <a:moveTo>
                  <a:pt x="1" y="629"/>
                </a:moveTo>
                <a:lnTo>
                  <a:pt x="1" y="581"/>
                </a:lnTo>
                <a:cubicBezTo>
                  <a:pt x="1" y="577"/>
                  <a:pt x="5" y="573"/>
                  <a:pt x="9" y="573"/>
                </a:cubicBezTo>
                <a:cubicBezTo>
                  <a:pt x="14" y="573"/>
                  <a:pt x="17" y="577"/>
                  <a:pt x="17" y="581"/>
                </a:cubicBezTo>
                <a:lnTo>
                  <a:pt x="17" y="629"/>
                </a:lnTo>
                <a:cubicBezTo>
                  <a:pt x="17" y="634"/>
                  <a:pt x="14" y="637"/>
                  <a:pt x="9" y="637"/>
                </a:cubicBezTo>
                <a:cubicBezTo>
                  <a:pt x="5" y="637"/>
                  <a:pt x="1" y="634"/>
                  <a:pt x="1" y="629"/>
                </a:cubicBezTo>
                <a:close/>
                <a:moveTo>
                  <a:pt x="1" y="533"/>
                </a:moveTo>
                <a:lnTo>
                  <a:pt x="1" y="485"/>
                </a:lnTo>
                <a:cubicBezTo>
                  <a:pt x="1" y="481"/>
                  <a:pt x="5" y="477"/>
                  <a:pt x="9" y="477"/>
                </a:cubicBezTo>
                <a:cubicBezTo>
                  <a:pt x="14" y="477"/>
                  <a:pt x="17" y="481"/>
                  <a:pt x="17" y="485"/>
                </a:cubicBezTo>
                <a:lnTo>
                  <a:pt x="17" y="533"/>
                </a:lnTo>
                <a:cubicBezTo>
                  <a:pt x="17" y="538"/>
                  <a:pt x="14" y="541"/>
                  <a:pt x="9" y="541"/>
                </a:cubicBezTo>
                <a:cubicBezTo>
                  <a:pt x="5" y="541"/>
                  <a:pt x="1" y="538"/>
                  <a:pt x="1" y="533"/>
                </a:cubicBezTo>
                <a:close/>
                <a:moveTo>
                  <a:pt x="1" y="437"/>
                </a:moveTo>
                <a:lnTo>
                  <a:pt x="2" y="389"/>
                </a:lnTo>
                <a:cubicBezTo>
                  <a:pt x="2" y="385"/>
                  <a:pt x="5" y="381"/>
                  <a:pt x="10" y="381"/>
                </a:cubicBezTo>
                <a:cubicBezTo>
                  <a:pt x="14" y="381"/>
                  <a:pt x="18" y="385"/>
                  <a:pt x="18" y="389"/>
                </a:cubicBezTo>
                <a:lnTo>
                  <a:pt x="17" y="437"/>
                </a:lnTo>
                <a:cubicBezTo>
                  <a:pt x="17" y="442"/>
                  <a:pt x="14" y="445"/>
                  <a:pt x="9" y="445"/>
                </a:cubicBezTo>
                <a:cubicBezTo>
                  <a:pt x="5" y="445"/>
                  <a:pt x="1" y="442"/>
                  <a:pt x="1" y="437"/>
                </a:cubicBezTo>
                <a:close/>
                <a:moveTo>
                  <a:pt x="2" y="341"/>
                </a:moveTo>
                <a:lnTo>
                  <a:pt x="2" y="293"/>
                </a:lnTo>
                <a:cubicBezTo>
                  <a:pt x="2" y="289"/>
                  <a:pt x="5" y="285"/>
                  <a:pt x="10" y="285"/>
                </a:cubicBezTo>
                <a:cubicBezTo>
                  <a:pt x="14" y="285"/>
                  <a:pt x="18" y="289"/>
                  <a:pt x="18" y="293"/>
                </a:cubicBezTo>
                <a:lnTo>
                  <a:pt x="18" y="341"/>
                </a:lnTo>
                <a:cubicBezTo>
                  <a:pt x="18" y="346"/>
                  <a:pt x="14" y="349"/>
                  <a:pt x="10" y="349"/>
                </a:cubicBezTo>
                <a:cubicBezTo>
                  <a:pt x="5" y="349"/>
                  <a:pt x="2" y="346"/>
                  <a:pt x="2" y="341"/>
                </a:cubicBezTo>
                <a:close/>
                <a:moveTo>
                  <a:pt x="2" y="245"/>
                </a:moveTo>
                <a:lnTo>
                  <a:pt x="2" y="197"/>
                </a:lnTo>
                <a:cubicBezTo>
                  <a:pt x="2" y="193"/>
                  <a:pt x="5" y="189"/>
                  <a:pt x="10" y="189"/>
                </a:cubicBezTo>
                <a:cubicBezTo>
                  <a:pt x="14" y="189"/>
                  <a:pt x="18" y="193"/>
                  <a:pt x="18" y="197"/>
                </a:cubicBezTo>
                <a:lnTo>
                  <a:pt x="18" y="245"/>
                </a:lnTo>
                <a:cubicBezTo>
                  <a:pt x="18" y="250"/>
                  <a:pt x="14" y="253"/>
                  <a:pt x="10" y="253"/>
                </a:cubicBezTo>
                <a:cubicBezTo>
                  <a:pt x="5" y="253"/>
                  <a:pt x="2" y="250"/>
                  <a:pt x="2" y="245"/>
                </a:cubicBezTo>
                <a:close/>
                <a:moveTo>
                  <a:pt x="2" y="149"/>
                </a:moveTo>
                <a:lnTo>
                  <a:pt x="2" y="101"/>
                </a:lnTo>
                <a:cubicBezTo>
                  <a:pt x="2" y="97"/>
                  <a:pt x="6" y="93"/>
                  <a:pt x="10" y="93"/>
                </a:cubicBezTo>
                <a:cubicBezTo>
                  <a:pt x="14" y="93"/>
                  <a:pt x="18" y="97"/>
                  <a:pt x="18" y="101"/>
                </a:cubicBezTo>
                <a:lnTo>
                  <a:pt x="18" y="149"/>
                </a:lnTo>
                <a:cubicBezTo>
                  <a:pt x="18" y="154"/>
                  <a:pt x="14" y="157"/>
                  <a:pt x="10" y="157"/>
                </a:cubicBezTo>
                <a:cubicBezTo>
                  <a:pt x="5" y="157"/>
                  <a:pt x="2" y="154"/>
                  <a:pt x="2" y="149"/>
                </a:cubicBezTo>
                <a:close/>
                <a:moveTo>
                  <a:pt x="2" y="53"/>
                </a:moveTo>
                <a:lnTo>
                  <a:pt x="2" y="8"/>
                </a:lnTo>
                <a:cubicBezTo>
                  <a:pt x="2" y="3"/>
                  <a:pt x="6" y="0"/>
                  <a:pt x="10" y="0"/>
                </a:cubicBezTo>
                <a:cubicBezTo>
                  <a:pt x="14" y="0"/>
                  <a:pt x="18" y="4"/>
                  <a:pt x="18" y="8"/>
                </a:cubicBezTo>
                <a:lnTo>
                  <a:pt x="18" y="53"/>
                </a:lnTo>
                <a:cubicBezTo>
                  <a:pt x="18" y="58"/>
                  <a:pt x="14" y="61"/>
                  <a:pt x="10" y="61"/>
                </a:cubicBezTo>
                <a:cubicBezTo>
                  <a:pt x="6" y="61"/>
                  <a:pt x="2" y="58"/>
                  <a:pt x="2" y="53"/>
                </a:cubicBezTo>
                <a:close/>
              </a:path>
            </a:pathLst>
          </a:custGeom>
          <a:solidFill>
            <a:srgbClr val="000000"/>
          </a:solidFill>
          <a:ln w="17463" cap="flat">
            <a:solidFill>
              <a:srgbClr val="000000"/>
            </a:solidFill>
            <a:prstDash val="solid"/>
            <a:bevel/>
            <a:headEnd/>
            <a:tailEnd/>
          </a:ln>
        </p:spPr>
        <p:txBody>
          <a:bodyPr/>
          <a:lstStyle/>
          <a:p>
            <a:endParaRPr lang="zh-CN" altLang="en-US"/>
          </a:p>
        </p:txBody>
      </p:sp>
      <p:sp>
        <p:nvSpPr>
          <p:cNvPr id="49185" name="Line 33"/>
          <p:cNvSpPr>
            <a:spLocks noChangeShapeType="1"/>
          </p:cNvSpPr>
          <p:nvPr/>
        </p:nvSpPr>
        <p:spPr bwMode="auto">
          <a:xfrm flipV="1">
            <a:off x="3152746" y="4622002"/>
            <a:ext cx="0" cy="239712"/>
          </a:xfrm>
          <a:prstGeom prst="line">
            <a:avLst/>
          </a:prstGeom>
          <a:noFill/>
          <a:ln w="17463" cap="rnd">
            <a:solidFill>
              <a:srgbClr val="000000"/>
            </a:solidFill>
            <a:round/>
            <a:headEnd/>
            <a:tailEnd/>
          </a:ln>
        </p:spPr>
        <p:txBody>
          <a:bodyPr/>
          <a:lstStyle/>
          <a:p>
            <a:endParaRPr lang="zh-CN" altLang="en-US"/>
          </a:p>
        </p:txBody>
      </p:sp>
      <p:sp>
        <p:nvSpPr>
          <p:cNvPr id="49186" name="Freeform 34"/>
          <p:cNvSpPr>
            <a:spLocks noEditPoints="1"/>
          </p:cNvSpPr>
          <p:nvPr/>
        </p:nvSpPr>
        <p:spPr bwMode="auto">
          <a:xfrm>
            <a:off x="2271684" y="4749002"/>
            <a:ext cx="769937" cy="14287"/>
          </a:xfrm>
          <a:custGeom>
            <a:avLst/>
            <a:gdLst/>
            <a:ahLst/>
            <a:cxnLst>
              <a:cxn ang="0">
                <a:pos x="673" y="16"/>
              </a:cxn>
              <a:cxn ang="0">
                <a:pos x="561" y="16"/>
              </a:cxn>
              <a:cxn ang="0">
                <a:pos x="553" y="8"/>
              </a:cxn>
              <a:cxn ang="0">
                <a:pos x="561" y="0"/>
              </a:cxn>
              <a:cxn ang="0">
                <a:pos x="673" y="0"/>
              </a:cxn>
              <a:cxn ang="0">
                <a:pos x="681" y="8"/>
              </a:cxn>
              <a:cxn ang="0">
                <a:pos x="673" y="16"/>
              </a:cxn>
              <a:cxn ang="0">
                <a:pos x="481" y="16"/>
              </a:cxn>
              <a:cxn ang="0">
                <a:pos x="369" y="16"/>
              </a:cxn>
              <a:cxn ang="0">
                <a:pos x="361" y="8"/>
              </a:cxn>
              <a:cxn ang="0">
                <a:pos x="369" y="0"/>
              </a:cxn>
              <a:cxn ang="0">
                <a:pos x="481" y="0"/>
              </a:cxn>
              <a:cxn ang="0">
                <a:pos x="489" y="8"/>
              </a:cxn>
              <a:cxn ang="0">
                <a:pos x="481" y="16"/>
              </a:cxn>
              <a:cxn ang="0">
                <a:pos x="289" y="16"/>
              </a:cxn>
              <a:cxn ang="0">
                <a:pos x="177" y="16"/>
              </a:cxn>
              <a:cxn ang="0">
                <a:pos x="169" y="8"/>
              </a:cxn>
              <a:cxn ang="0">
                <a:pos x="177" y="0"/>
              </a:cxn>
              <a:cxn ang="0">
                <a:pos x="289" y="0"/>
              </a:cxn>
              <a:cxn ang="0">
                <a:pos x="297" y="8"/>
              </a:cxn>
              <a:cxn ang="0">
                <a:pos x="289" y="16"/>
              </a:cxn>
              <a:cxn ang="0">
                <a:pos x="97" y="16"/>
              </a:cxn>
              <a:cxn ang="0">
                <a:pos x="8" y="16"/>
              </a:cxn>
              <a:cxn ang="0">
                <a:pos x="0" y="8"/>
              </a:cxn>
              <a:cxn ang="0">
                <a:pos x="8" y="0"/>
              </a:cxn>
              <a:cxn ang="0">
                <a:pos x="97" y="0"/>
              </a:cxn>
              <a:cxn ang="0">
                <a:pos x="105" y="8"/>
              </a:cxn>
              <a:cxn ang="0">
                <a:pos x="97" y="16"/>
              </a:cxn>
            </a:cxnLst>
            <a:rect l="0" t="0" r="r" b="b"/>
            <a:pathLst>
              <a:path w="681" h="16">
                <a:moveTo>
                  <a:pt x="673" y="16"/>
                </a:moveTo>
                <a:lnTo>
                  <a:pt x="561" y="16"/>
                </a:lnTo>
                <a:cubicBezTo>
                  <a:pt x="557" y="16"/>
                  <a:pt x="553" y="13"/>
                  <a:pt x="553" y="8"/>
                </a:cubicBezTo>
                <a:cubicBezTo>
                  <a:pt x="553" y="4"/>
                  <a:pt x="557" y="0"/>
                  <a:pt x="561" y="0"/>
                </a:cubicBezTo>
                <a:lnTo>
                  <a:pt x="673" y="0"/>
                </a:lnTo>
                <a:cubicBezTo>
                  <a:pt x="677" y="0"/>
                  <a:pt x="681" y="4"/>
                  <a:pt x="681" y="8"/>
                </a:cubicBezTo>
                <a:cubicBezTo>
                  <a:pt x="681" y="13"/>
                  <a:pt x="677" y="16"/>
                  <a:pt x="673" y="16"/>
                </a:cubicBezTo>
                <a:close/>
                <a:moveTo>
                  <a:pt x="481" y="16"/>
                </a:moveTo>
                <a:lnTo>
                  <a:pt x="369" y="16"/>
                </a:lnTo>
                <a:cubicBezTo>
                  <a:pt x="365" y="16"/>
                  <a:pt x="361" y="13"/>
                  <a:pt x="361" y="8"/>
                </a:cubicBezTo>
                <a:cubicBezTo>
                  <a:pt x="361" y="4"/>
                  <a:pt x="365" y="0"/>
                  <a:pt x="369" y="0"/>
                </a:cubicBezTo>
                <a:lnTo>
                  <a:pt x="481" y="0"/>
                </a:lnTo>
                <a:cubicBezTo>
                  <a:pt x="485" y="0"/>
                  <a:pt x="489" y="4"/>
                  <a:pt x="489" y="8"/>
                </a:cubicBezTo>
                <a:cubicBezTo>
                  <a:pt x="489" y="13"/>
                  <a:pt x="485" y="16"/>
                  <a:pt x="481" y="16"/>
                </a:cubicBezTo>
                <a:close/>
                <a:moveTo>
                  <a:pt x="289" y="16"/>
                </a:moveTo>
                <a:lnTo>
                  <a:pt x="177" y="16"/>
                </a:lnTo>
                <a:cubicBezTo>
                  <a:pt x="173" y="16"/>
                  <a:pt x="169" y="13"/>
                  <a:pt x="169" y="8"/>
                </a:cubicBezTo>
                <a:cubicBezTo>
                  <a:pt x="169" y="4"/>
                  <a:pt x="173" y="0"/>
                  <a:pt x="177" y="0"/>
                </a:cubicBezTo>
                <a:lnTo>
                  <a:pt x="289" y="0"/>
                </a:lnTo>
                <a:cubicBezTo>
                  <a:pt x="293" y="0"/>
                  <a:pt x="297" y="4"/>
                  <a:pt x="297" y="8"/>
                </a:cubicBezTo>
                <a:cubicBezTo>
                  <a:pt x="297" y="13"/>
                  <a:pt x="293" y="16"/>
                  <a:pt x="289" y="16"/>
                </a:cubicBezTo>
                <a:close/>
                <a:moveTo>
                  <a:pt x="97" y="16"/>
                </a:moveTo>
                <a:lnTo>
                  <a:pt x="8" y="16"/>
                </a:lnTo>
                <a:cubicBezTo>
                  <a:pt x="3" y="16"/>
                  <a:pt x="0" y="13"/>
                  <a:pt x="0" y="8"/>
                </a:cubicBezTo>
                <a:cubicBezTo>
                  <a:pt x="0" y="4"/>
                  <a:pt x="3" y="0"/>
                  <a:pt x="8" y="0"/>
                </a:cubicBezTo>
                <a:lnTo>
                  <a:pt x="97" y="0"/>
                </a:lnTo>
                <a:cubicBezTo>
                  <a:pt x="101" y="0"/>
                  <a:pt x="105" y="4"/>
                  <a:pt x="105" y="8"/>
                </a:cubicBezTo>
                <a:cubicBezTo>
                  <a:pt x="105" y="13"/>
                  <a:pt x="101" y="16"/>
                  <a:pt x="97" y="16"/>
                </a:cubicBezTo>
                <a:close/>
              </a:path>
            </a:pathLst>
          </a:custGeom>
          <a:solidFill>
            <a:srgbClr val="000000"/>
          </a:solidFill>
          <a:ln w="17463" cap="flat">
            <a:solidFill>
              <a:srgbClr val="000000"/>
            </a:solidFill>
            <a:prstDash val="solid"/>
            <a:bevel/>
            <a:headEnd/>
            <a:tailEnd/>
          </a:ln>
        </p:spPr>
        <p:txBody>
          <a:bodyPr/>
          <a:lstStyle/>
          <a:p>
            <a:endParaRPr lang="zh-CN" altLang="en-US"/>
          </a:p>
        </p:txBody>
      </p:sp>
      <p:sp>
        <p:nvSpPr>
          <p:cNvPr id="49187" name="Freeform 35"/>
          <p:cNvSpPr>
            <a:spLocks/>
          </p:cNvSpPr>
          <p:nvPr/>
        </p:nvSpPr>
        <p:spPr bwMode="auto">
          <a:xfrm>
            <a:off x="2993996" y="4695027"/>
            <a:ext cx="158750" cy="122237"/>
          </a:xfrm>
          <a:custGeom>
            <a:avLst/>
            <a:gdLst/>
            <a:ahLst/>
            <a:cxnLst>
              <a:cxn ang="0">
                <a:pos x="139" y="69"/>
              </a:cxn>
              <a:cxn ang="0">
                <a:pos x="0" y="139"/>
              </a:cxn>
              <a:cxn ang="0">
                <a:pos x="0" y="0"/>
              </a:cxn>
              <a:cxn ang="0">
                <a:pos x="139" y="69"/>
              </a:cxn>
            </a:cxnLst>
            <a:rect l="0" t="0" r="r" b="b"/>
            <a:pathLst>
              <a:path w="139" h="139">
                <a:moveTo>
                  <a:pt x="139" y="69"/>
                </a:moveTo>
                <a:lnTo>
                  <a:pt x="0" y="139"/>
                </a:lnTo>
                <a:cubicBezTo>
                  <a:pt x="22" y="95"/>
                  <a:pt x="22" y="44"/>
                  <a:pt x="0" y="0"/>
                </a:cubicBezTo>
                <a:lnTo>
                  <a:pt x="139" y="69"/>
                </a:lnTo>
                <a:close/>
              </a:path>
            </a:pathLst>
          </a:custGeom>
          <a:solidFill>
            <a:srgbClr val="000000"/>
          </a:solidFill>
          <a:ln w="0">
            <a:solidFill>
              <a:srgbClr val="000000"/>
            </a:solidFill>
            <a:prstDash val="solid"/>
            <a:round/>
            <a:headEnd/>
            <a:tailEnd/>
          </a:ln>
        </p:spPr>
        <p:txBody>
          <a:bodyPr/>
          <a:lstStyle/>
          <a:p>
            <a:endParaRPr lang="zh-CN" altLang="en-US"/>
          </a:p>
        </p:txBody>
      </p:sp>
      <p:sp>
        <p:nvSpPr>
          <p:cNvPr id="49188" name="Freeform 36"/>
          <p:cNvSpPr>
            <a:spLocks/>
          </p:cNvSpPr>
          <p:nvPr/>
        </p:nvSpPr>
        <p:spPr bwMode="auto">
          <a:xfrm>
            <a:off x="2160559" y="4695027"/>
            <a:ext cx="157162" cy="122237"/>
          </a:xfrm>
          <a:custGeom>
            <a:avLst/>
            <a:gdLst/>
            <a:ahLst/>
            <a:cxnLst>
              <a:cxn ang="0">
                <a:pos x="0" y="69"/>
              </a:cxn>
              <a:cxn ang="0">
                <a:pos x="138" y="0"/>
              </a:cxn>
              <a:cxn ang="0">
                <a:pos x="138" y="139"/>
              </a:cxn>
              <a:cxn ang="0">
                <a:pos x="138" y="139"/>
              </a:cxn>
              <a:cxn ang="0">
                <a:pos x="0" y="69"/>
              </a:cxn>
            </a:cxnLst>
            <a:rect l="0" t="0" r="r" b="b"/>
            <a:pathLst>
              <a:path w="138" h="139">
                <a:moveTo>
                  <a:pt x="0" y="69"/>
                </a:moveTo>
                <a:lnTo>
                  <a:pt x="138" y="0"/>
                </a:lnTo>
                <a:cubicBezTo>
                  <a:pt x="117" y="44"/>
                  <a:pt x="117" y="95"/>
                  <a:pt x="138" y="139"/>
                </a:cubicBezTo>
                <a:lnTo>
                  <a:pt x="138" y="139"/>
                </a:lnTo>
                <a:lnTo>
                  <a:pt x="0" y="69"/>
                </a:lnTo>
                <a:close/>
              </a:path>
            </a:pathLst>
          </a:custGeom>
          <a:solidFill>
            <a:srgbClr val="000000"/>
          </a:solidFill>
          <a:ln w="0">
            <a:solidFill>
              <a:srgbClr val="000000"/>
            </a:solidFill>
            <a:prstDash val="solid"/>
            <a:round/>
            <a:headEnd/>
            <a:tailEnd/>
          </a:ln>
        </p:spPr>
        <p:txBody>
          <a:bodyPr/>
          <a:lstStyle/>
          <a:p>
            <a:endParaRPr lang="zh-CN" altLang="en-US"/>
          </a:p>
        </p:txBody>
      </p:sp>
      <p:sp>
        <p:nvSpPr>
          <p:cNvPr id="49189" name="Line 37"/>
          <p:cNvSpPr>
            <a:spLocks noChangeShapeType="1"/>
          </p:cNvSpPr>
          <p:nvPr/>
        </p:nvSpPr>
        <p:spPr bwMode="auto">
          <a:xfrm flipV="1">
            <a:off x="2160559" y="4622002"/>
            <a:ext cx="0" cy="239712"/>
          </a:xfrm>
          <a:prstGeom prst="line">
            <a:avLst/>
          </a:prstGeom>
          <a:noFill/>
          <a:ln w="17463" cap="rnd">
            <a:solidFill>
              <a:srgbClr val="000000"/>
            </a:solidFill>
            <a:round/>
            <a:headEnd/>
            <a:tailEnd/>
          </a:ln>
        </p:spPr>
        <p:txBody>
          <a:bodyPr/>
          <a:lstStyle/>
          <a:p>
            <a:endParaRPr lang="zh-CN" altLang="en-US"/>
          </a:p>
        </p:txBody>
      </p:sp>
      <p:sp>
        <p:nvSpPr>
          <p:cNvPr id="49190" name="Rectangle 38"/>
          <p:cNvSpPr>
            <a:spLocks noChangeArrowheads="1"/>
          </p:cNvSpPr>
          <p:nvPr/>
        </p:nvSpPr>
        <p:spPr bwMode="auto">
          <a:xfrm>
            <a:off x="3614709" y="4836314"/>
            <a:ext cx="355600" cy="212725"/>
          </a:xfrm>
          <a:prstGeom prst="rect">
            <a:avLst/>
          </a:prstGeom>
          <a:noFill/>
          <a:ln w="9525">
            <a:noFill/>
            <a:miter lim="800000"/>
            <a:headEnd/>
            <a:tailEnd/>
          </a:ln>
        </p:spPr>
        <p:txBody>
          <a:bodyPr wrap="none" lIns="0" tIns="0" rIns="0" bIns="0">
            <a:spAutoFit/>
          </a:bodyPr>
          <a:lstStyle/>
          <a:p>
            <a:r>
              <a:rPr lang="zh-CN" altLang="en-US" sz="1400" b="0" u="none">
                <a:solidFill>
                  <a:srgbClr val="000000"/>
                </a:solidFill>
                <a:latin typeface="宋体" charset="-122"/>
              </a:rPr>
              <a:t>拥塞</a:t>
            </a:r>
            <a:endParaRPr lang="zh-CN" altLang="en-US" sz="3200"/>
          </a:p>
        </p:txBody>
      </p:sp>
      <p:sp>
        <p:nvSpPr>
          <p:cNvPr id="49191" name="Line 39"/>
          <p:cNvSpPr>
            <a:spLocks noChangeShapeType="1"/>
          </p:cNvSpPr>
          <p:nvPr/>
        </p:nvSpPr>
        <p:spPr bwMode="auto">
          <a:xfrm flipV="1">
            <a:off x="4489421" y="4622002"/>
            <a:ext cx="0" cy="239712"/>
          </a:xfrm>
          <a:prstGeom prst="line">
            <a:avLst/>
          </a:prstGeom>
          <a:noFill/>
          <a:ln w="17463" cap="rnd">
            <a:solidFill>
              <a:srgbClr val="000000"/>
            </a:solidFill>
            <a:round/>
            <a:headEnd/>
            <a:tailEnd/>
          </a:ln>
        </p:spPr>
        <p:txBody>
          <a:bodyPr/>
          <a:lstStyle/>
          <a:p>
            <a:endParaRPr lang="zh-CN" altLang="en-US"/>
          </a:p>
        </p:txBody>
      </p:sp>
      <p:sp>
        <p:nvSpPr>
          <p:cNvPr id="49192" name="Freeform 40"/>
          <p:cNvSpPr>
            <a:spLocks noEditPoints="1"/>
          </p:cNvSpPr>
          <p:nvPr/>
        </p:nvSpPr>
        <p:spPr bwMode="auto">
          <a:xfrm>
            <a:off x="3260696" y="4749002"/>
            <a:ext cx="1120775" cy="14287"/>
          </a:xfrm>
          <a:custGeom>
            <a:avLst/>
            <a:gdLst/>
            <a:ahLst/>
            <a:cxnLst>
              <a:cxn ang="0">
                <a:pos x="981" y="16"/>
              </a:cxn>
              <a:cxn ang="0">
                <a:pos x="869" y="16"/>
              </a:cxn>
              <a:cxn ang="0">
                <a:pos x="861" y="8"/>
              </a:cxn>
              <a:cxn ang="0">
                <a:pos x="869" y="0"/>
              </a:cxn>
              <a:cxn ang="0">
                <a:pos x="981" y="0"/>
              </a:cxn>
              <a:cxn ang="0">
                <a:pos x="989" y="8"/>
              </a:cxn>
              <a:cxn ang="0">
                <a:pos x="981" y="16"/>
              </a:cxn>
              <a:cxn ang="0">
                <a:pos x="789" y="16"/>
              </a:cxn>
              <a:cxn ang="0">
                <a:pos x="677" y="16"/>
              </a:cxn>
              <a:cxn ang="0">
                <a:pos x="669" y="8"/>
              </a:cxn>
              <a:cxn ang="0">
                <a:pos x="677" y="0"/>
              </a:cxn>
              <a:cxn ang="0">
                <a:pos x="789" y="0"/>
              </a:cxn>
              <a:cxn ang="0">
                <a:pos x="797" y="8"/>
              </a:cxn>
              <a:cxn ang="0">
                <a:pos x="789" y="16"/>
              </a:cxn>
              <a:cxn ang="0">
                <a:pos x="597" y="16"/>
              </a:cxn>
              <a:cxn ang="0">
                <a:pos x="485" y="16"/>
              </a:cxn>
              <a:cxn ang="0">
                <a:pos x="477" y="8"/>
              </a:cxn>
              <a:cxn ang="0">
                <a:pos x="485" y="0"/>
              </a:cxn>
              <a:cxn ang="0">
                <a:pos x="597" y="0"/>
              </a:cxn>
              <a:cxn ang="0">
                <a:pos x="605" y="8"/>
              </a:cxn>
              <a:cxn ang="0">
                <a:pos x="597" y="16"/>
              </a:cxn>
              <a:cxn ang="0">
                <a:pos x="405" y="16"/>
              </a:cxn>
              <a:cxn ang="0">
                <a:pos x="293" y="16"/>
              </a:cxn>
              <a:cxn ang="0">
                <a:pos x="285" y="8"/>
              </a:cxn>
              <a:cxn ang="0">
                <a:pos x="293" y="0"/>
              </a:cxn>
              <a:cxn ang="0">
                <a:pos x="405" y="0"/>
              </a:cxn>
              <a:cxn ang="0">
                <a:pos x="413" y="8"/>
              </a:cxn>
              <a:cxn ang="0">
                <a:pos x="405" y="16"/>
              </a:cxn>
              <a:cxn ang="0">
                <a:pos x="213" y="16"/>
              </a:cxn>
              <a:cxn ang="0">
                <a:pos x="101" y="16"/>
              </a:cxn>
              <a:cxn ang="0">
                <a:pos x="93" y="8"/>
              </a:cxn>
              <a:cxn ang="0">
                <a:pos x="101" y="0"/>
              </a:cxn>
              <a:cxn ang="0">
                <a:pos x="213" y="0"/>
              </a:cxn>
              <a:cxn ang="0">
                <a:pos x="221" y="8"/>
              </a:cxn>
              <a:cxn ang="0">
                <a:pos x="213" y="16"/>
              </a:cxn>
              <a:cxn ang="0">
                <a:pos x="21" y="16"/>
              </a:cxn>
              <a:cxn ang="0">
                <a:pos x="8" y="16"/>
              </a:cxn>
              <a:cxn ang="0">
                <a:pos x="0" y="8"/>
              </a:cxn>
              <a:cxn ang="0">
                <a:pos x="8" y="0"/>
              </a:cxn>
              <a:cxn ang="0">
                <a:pos x="21" y="0"/>
              </a:cxn>
              <a:cxn ang="0">
                <a:pos x="29" y="8"/>
              </a:cxn>
              <a:cxn ang="0">
                <a:pos x="21" y="16"/>
              </a:cxn>
            </a:cxnLst>
            <a:rect l="0" t="0" r="r" b="b"/>
            <a:pathLst>
              <a:path w="989" h="16">
                <a:moveTo>
                  <a:pt x="981" y="16"/>
                </a:moveTo>
                <a:lnTo>
                  <a:pt x="869" y="16"/>
                </a:lnTo>
                <a:cubicBezTo>
                  <a:pt x="864" y="16"/>
                  <a:pt x="861" y="13"/>
                  <a:pt x="861" y="8"/>
                </a:cubicBezTo>
                <a:cubicBezTo>
                  <a:pt x="861" y="4"/>
                  <a:pt x="864" y="0"/>
                  <a:pt x="869" y="0"/>
                </a:cubicBezTo>
                <a:lnTo>
                  <a:pt x="981" y="0"/>
                </a:lnTo>
                <a:cubicBezTo>
                  <a:pt x="985" y="0"/>
                  <a:pt x="989" y="4"/>
                  <a:pt x="989" y="8"/>
                </a:cubicBezTo>
                <a:cubicBezTo>
                  <a:pt x="989" y="13"/>
                  <a:pt x="985" y="16"/>
                  <a:pt x="981" y="16"/>
                </a:cubicBezTo>
                <a:close/>
                <a:moveTo>
                  <a:pt x="789" y="16"/>
                </a:moveTo>
                <a:lnTo>
                  <a:pt x="677" y="16"/>
                </a:lnTo>
                <a:cubicBezTo>
                  <a:pt x="672" y="16"/>
                  <a:pt x="669" y="13"/>
                  <a:pt x="669" y="8"/>
                </a:cubicBezTo>
                <a:cubicBezTo>
                  <a:pt x="669" y="4"/>
                  <a:pt x="672" y="0"/>
                  <a:pt x="677" y="0"/>
                </a:cubicBezTo>
                <a:lnTo>
                  <a:pt x="789" y="0"/>
                </a:lnTo>
                <a:cubicBezTo>
                  <a:pt x="793" y="0"/>
                  <a:pt x="797" y="4"/>
                  <a:pt x="797" y="8"/>
                </a:cubicBezTo>
                <a:cubicBezTo>
                  <a:pt x="797" y="13"/>
                  <a:pt x="793" y="16"/>
                  <a:pt x="789" y="16"/>
                </a:cubicBezTo>
                <a:close/>
                <a:moveTo>
                  <a:pt x="597" y="16"/>
                </a:moveTo>
                <a:lnTo>
                  <a:pt x="485" y="16"/>
                </a:lnTo>
                <a:cubicBezTo>
                  <a:pt x="480" y="16"/>
                  <a:pt x="477" y="13"/>
                  <a:pt x="477" y="8"/>
                </a:cubicBezTo>
                <a:cubicBezTo>
                  <a:pt x="477" y="4"/>
                  <a:pt x="480" y="0"/>
                  <a:pt x="485" y="0"/>
                </a:cubicBezTo>
                <a:lnTo>
                  <a:pt x="597" y="0"/>
                </a:lnTo>
                <a:cubicBezTo>
                  <a:pt x="601" y="0"/>
                  <a:pt x="605" y="4"/>
                  <a:pt x="605" y="8"/>
                </a:cubicBezTo>
                <a:cubicBezTo>
                  <a:pt x="605" y="13"/>
                  <a:pt x="601" y="16"/>
                  <a:pt x="597" y="16"/>
                </a:cubicBezTo>
                <a:close/>
                <a:moveTo>
                  <a:pt x="405" y="16"/>
                </a:moveTo>
                <a:lnTo>
                  <a:pt x="293" y="16"/>
                </a:lnTo>
                <a:cubicBezTo>
                  <a:pt x="288" y="16"/>
                  <a:pt x="285" y="13"/>
                  <a:pt x="285" y="8"/>
                </a:cubicBezTo>
                <a:cubicBezTo>
                  <a:pt x="285" y="4"/>
                  <a:pt x="288" y="0"/>
                  <a:pt x="293" y="0"/>
                </a:cubicBezTo>
                <a:lnTo>
                  <a:pt x="405" y="0"/>
                </a:lnTo>
                <a:cubicBezTo>
                  <a:pt x="409" y="0"/>
                  <a:pt x="413" y="4"/>
                  <a:pt x="413" y="8"/>
                </a:cubicBezTo>
                <a:cubicBezTo>
                  <a:pt x="413" y="13"/>
                  <a:pt x="409" y="16"/>
                  <a:pt x="405" y="16"/>
                </a:cubicBezTo>
                <a:close/>
                <a:moveTo>
                  <a:pt x="213" y="16"/>
                </a:moveTo>
                <a:lnTo>
                  <a:pt x="101" y="16"/>
                </a:lnTo>
                <a:cubicBezTo>
                  <a:pt x="96" y="16"/>
                  <a:pt x="93" y="13"/>
                  <a:pt x="93" y="8"/>
                </a:cubicBezTo>
                <a:cubicBezTo>
                  <a:pt x="93" y="4"/>
                  <a:pt x="96" y="0"/>
                  <a:pt x="101" y="0"/>
                </a:cubicBezTo>
                <a:lnTo>
                  <a:pt x="213" y="0"/>
                </a:lnTo>
                <a:cubicBezTo>
                  <a:pt x="217" y="0"/>
                  <a:pt x="221" y="4"/>
                  <a:pt x="221" y="8"/>
                </a:cubicBezTo>
                <a:cubicBezTo>
                  <a:pt x="221" y="13"/>
                  <a:pt x="217" y="16"/>
                  <a:pt x="213" y="16"/>
                </a:cubicBezTo>
                <a:close/>
                <a:moveTo>
                  <a:pt x="21" y="16"/>
                </a:moveTo>
                <a:lnTo>
                  <a:pt x="8" y="16"/>
                </a:lnTo>
                <a:cubicBezTo>
                  <a:pt x="4" y="16"/>
                  <a:pt x="0" y="13"/>
                  <a:pt x="0" y="8"/>
                </a:cubicBezTo>
                <a:cubicBezTo>
                  <a:pt x="0" y="4"/>
                  <a:pt x="4" y="0"/>
                  <a:pt x="8" y="0"/>
                </a:cubicBezTo>
                <a:lnTo>
                  <a:pt x="21" y="0"/>
                </a:lnTo>
                <a:cubicBezTo>
                  <a:pt x="25" y="0"/>
                  <a:pt x="29" y="4"/>
                  <a:pt x="29" y="8"/>
                </a:cubicBezTo>
                <a:cubicBezTo>
                  <a:pt x="29" y="13"/>
                  <a:pt x="25" y="16"/>
                  <a:pt x="21" y="16"/>
                </a:cubicBezTo>
                <a:close/>
              </a:path>
            </a:pathLst>
          </a:custGeom>
          <a:solidFill>
            <a:srgbClr val="000000"/>
          </a:solidFill>
          <a:ln w="17463" cap="flat">
            <a:solidFill>
              <a:srgbClr val="000000"/>
            </a:solidFill>
            <a:prstDash val="solid"/>
            <a:bevel/>
            <a:headEnd/>
            <a:tailEnd/>
          </a:ln>
        </p:spPr>
        <p:txBody>
          <a:bodyPr/>
          <a:lstStyle/>
          <a:p>
            <a:endParaRPr lang="zh-CN" altLang="en-US"/>
          </a:p>
        </p:txBody>
      </p:sp>
      <p:sp>
        <p:nvSpPr>
          <p:cNvPr id="49193" name="Freeform 41"/>
          <p:cNvSpPr>
            <a:spLocks/>
          </p:cNvSpPr>
          <p:nvPr/>
        </p:nvSpPr>
        <p:spPr bwMode="auto">
          <a:xfrm>
            <a:off x="4333846" y="4695027"/>
            <a:ext cx="155575" cy="122237"/>
          </a:xfrm>
          <a:custGeom>
            <a:avLst/>
            <a:gdLst/>
            <a:ahLst/>
            <a:cxnLst>
              <a:cxn ang="0">
                <a:pos x="138" y="69"/>
              </a:cxn>
              <a:cxn ang="0">
                <a:pos x="0" y="139"/>
              </a:cxn>
              <a:cxn ang="0">
                <a:pos x="0" y="0"/>
              </a:cxn>
              <a:cxn ang="0">
                <a:pos x="138" y="69"/>
              </a:cxn>
            </a:cxnLst>
            <a:rect l="0" t="0" r="r" b="b"/>
            <a:pathLst>
              <a:path w="138" h="139">
                <a:moveTo>
                  <a:pt x="138" y="69"/>
                </a:moveTo>
                <a:lnTo>
                  <a:pt x="0" y="139"/>
                </a:lnTo>
                <a:cubicBezTo>
                  <a:pt x="22" y="95"/>
                  <a:pt x="22" y="44"/>
                  <a:pt x="0" y="0"/>
                </a:cubicBezTo>
                <a:lnTo>
                  <a:pt x="138" y="69"/>
                </a:lnTo>
                <a:close/>
              </a:path>
            </a:pathLst>
          </a:custGeom>
          <a:solidFill>
            <a:srgbClr val="000000"/>
          </a:solidFill>
          <a:ln w="0">
            <a:solidFill>
              <a:srgbClr val="000000"/>
            </a:solidFill>
            <a:prstDash val="solid"/>
            <a:round/>
            <a:headEnd/>
            <a:tailEnd/>
          </a:ln>
        </p:spPr>
        <p:txBody>
          <a:bodyPr/>
          <a:lstStyle/>
          <a:p>
            <a:endParaRPr lang="zh-CN" altLang="en-US"/>
          </a:p>
        </p:txBody>
      </p:sp>
      <p:sp>
        <p:nvSpPr>
          <p:cNvPr id="49194" name="Freeform 42"/>
          <p:cNvSpPr>
            <a:spLocks/>
          </p:cNvSpPr>
          <p:nvPr/>
        </p:nvSpPr>
        <p:spPr bwMode="auto">
          <a:xfrm>
            <a:off x="3152746" y="4695027"/>
            <a:ext cx="155575" cy="122237"/>
          </a:xfrm>
          <a:custGeom>
            <a:avLst/>
            <a:gdLst/>
            <a:ahLst/>
            <a:cxnLst>
              <a:cxn ang="0">
                <a:pos x="0" y="69"/>
              </a:cxn>
              <a:cxn ang="0">
                <a:pos x="138" y="0"/>
              </a:cxn>
              <a:cxn ang="0">
                <a:pos x="138" y="139"/>
              </a:cxn>
              <a:cxn ang="0">
                <a:pos x="138" y="139"/>
              </a:cxn>
              <a:cxn ang="0">
                <a:pos x="0" y="69"/>
              </a:cxn>
            </a:cxnLst>
            <a:rect l="0" t="0" r="r" b="b"/>
            <a:pathLst>
              <a:path w="138" h="139">
                <a:moveTo>
                  <a:pt x="0" y="69"/>
                </a:moveTo>
                <a:lnTo>
                  <a:pt x="138" y="0"/>
                </a:lnTo>
                <a:cubicBezTo>
                  <a:pt x="116" y="44"/>
                  <a:pt x="116" y="95"/>
                  <a:pt x="138" y="139"/>
                </a:cubicBezTo>
                <a:lnTo>
                  <a:pt x="138" y="139"/>
                </a:lnTo>
                <a:lnTo>
                  <a:pt x="0" y="69"/>
                </a:lnTo>
                <a:close/>
              </a:path>
            </a:pathLst>
          </a:custGeom>
          <a:solidFill>
            <a:srgbClr val="000000"/>
          </a:solidFill>
          <a:ln w="0">
            <a:solidFill>
              <a:srgbClr val="000000"/>
            </a:solidFill>
            <a:prstDash val="solid"/>
            <a:round/>
            <a:headEnd/>
            <a:tailEnd/>
          </a:ln>
        </p:spPr>
        <p:txBody>
          <a:bodyPr/>
          <a:lstStyle/>
          <a:p>
            <a:endParaRPr lang="zh-CN" altLang="en-US"/>
          </a:p>
        </p:txBody>
      </p:sp>
      <p:sp>
        <p:nvSpPr>
          <p:cNvPr id="49196" name="Line 44"/>
          <p:cNvSpPr>
            <a:spLocks noChangeShapeType="1"/>
          </p:cNvSpPr>
          <p:nvPr/>
        </p:nvSpPr>
        <p:spPr bwMode="auto">
          <a:xfrm flipH="1">
            <a:off x="4632296" y="4329902"/>
            <a:ext cx="230188" cy="179387"/>
          </a:xfrm>
          <a:prstGeom prst="line">
            <a:avLst/>
          </a:prstGeom>
          <a:noFill/>
          <a:ln w="17463" cap="rnd">
            <a:solidFill>
              <a:srgbClr val="000000"/>
            </a:solidFill>
            <a:round/>
            <a:headEnd/>
            <a:tailEnd/>
          </a:ln>
        </p:spPr>
        <p:txBody>
          <a:bodyPr/>
          <a:lstStyle/>
          <a:p>
            <a:endParaRPr lang="zh-CN" altLang="en-US"/>
          </a:p>
        </p:txBody>
      </p:sp>
      <p:sp>
        <p:nvSpPr>
          <p:cNvPr id="49197" name="Freeform 45"/>
          <p:cNvSpPr>
            <a:spLocks/>
          </p:cNvSpPr>
          <p:nvPr/>
        </p:nvSpPr>
        <p:spPr bwMode="auto">
          <a:xfrm>
            <a:off x="4548159" y="4445789"/>
            <a:ext cx="166687" cy="128588"/>
          </a:xfrm>
          <a:custGeom>
            <a:avLst/>
            <a:gdLst/>
            <a:ahLst/>
            <a:cxnLst>
              <a:cxn ang="0">
                <a:pos x="0" y="147"/>
              </a:cxn>
              <a:cxn ang="0">
                <a:pos x="49" y="0"/>
              </a:cxn>
              <a:cxn ang="0">
                <a:pos x="147" y="98"/>
              </a:cxn>
              <a:cxn ang="0">
                <a:pos x="0" y="147"/>
              </a:cxn>
            </a:cxnLst>
            <a:rect l="0" t="0" r="r" b="b"/>
            <a:pathLst>
              <a:path w="147" h="147">
                <a:moveTo>
                  <a:pt x="0" y="147"/>
                </a:moveTo>
                <a:lnTo>
                  <a:pt x="49" y="0"/>
                </a:lnTo>
                <a:cubicBezTo>
                  <a:pt x="64" y="46"/>
                  <a:pt x="101" y="83"/>
                  <a:pt x="147" y="98"/>
                </a:cubicBezTo>
                <a:lnTo>
                  <a:pt x="0" y="147"/>
                </a:lnTo>
                <a:close/>
              </a:path>
            </a:pathLst>
          </a:custGeom>
          <a:solidFill>
            <a:srgbClr val="000000"/>
          </a:solidFill>
          <a:ln w="0">
            <a:solidFill>
              <a:srgbClr val="000000"/>
            </a:solidFill>
            <a:prstDash val="solid"/>
            <a:round/>
            <a:headEnd/>
            <a:tailEnd/>
          </a:ln>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62"/>
                                        </p:tgtEl>
                                        <p:attrNameLst>
                                          <p:attrName>style.visibility</p:attrName>
                                        </p:attrNameLst>
                                      </p:cBhvr>
                                      <p:to>
                                        <p:strVal val="visible"/>
                                      </p:to>
                                    </p:set>
                                    <p:animEffect transition="in" filter="blinds(horizontal)">
                                      <p:cBhvr>
                                        <p:cTn id="7" dur="500"/>
                                        <p:tgtEl>
                                          <p:spTgt spid="491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9160"/>
                                        </p:tgtEl>
                                        <p:attrNameLst>
                                          <p:attrName>style.visibility</p:attrName>
                                        </p:attrNameLst>
                                      </p:cBhvr>
                                      <p:to>
                                        <p:strVal val="visible"/>
                                      </p:to>
                                    </p:set>
                                    <p:animEffect transition="in" filter="blinds(horizontal)">
                                      <p:cBhvr>
                                        <p:cTn id="12" dur="500"/>
                                        <p:tgtEl>
                                          <p:spTgt spid="491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9161"/>
                                        </p:tgtEl>
                                        <p:attrNameLst>
                                          <p:attrName>style.visibility</p:attrName>
                                        </p:attrNameLst>
                                      </p:cBhvr>
                                      <p:to>
                                        <p:strVal val="visible"/>
                                      </p:to>
                                    </p:set>
                                    <p:animEffect transition="in" filter="blinds(horizontal)">
                                      <p:cBhvr>
                                        <p:cTn id="17" dur="500"/>
                                        <p:tgtEl>
                                          <p:spTgt spid="49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p:bldP spid="49161" grpId="0" animBg="1"/>
      <p:bldP spid="491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标题 1"/>
          <p:cNvSpPr>
            <a:spLocks noGrp="1"/>
          </p:cNvSpPr>
          <p:nvPr>
            <p:ph type="title" idx="4294967295"/>
          </p:nvPr>
        </p:nvSpPr>
        <p:spPr>
          <a:xfrm>
            <a:off x="395288" y="858032"/>
            <a:ext cx="6429375" cy="614363"/>
          </a:xfrm>
        </p:spPr>
        <p:txBody>
          <a:bodyPr/>
          <a:lstStyle/>
          <a:p>
            <a:pPr algn="l"/>
            <a:r>
              <a:rPr lang="zh-CN" altLang="en-US" sz="2400" dirty="0" smtClean="0">
                <a:solidFill>
                  <a:srgbClr val="007D7A"/>
                </a:solidFill>
                <a:latin typeface="Times New Roman" pitchFamily="18" charset="0"/>
                <a:cs typeface="Times New Roman" pitchFamily="18" charset="0"/>
              </a:rPr>
              <a:t>拥塞窗口的概念</a:t>
            </a:r>
          </a:p>
        </p:txBody>
      </p:sp>
      <p:sp>
        <p:nvSpPr>
          <p:cNvPr id="50178" name="内容占位符 2"/>
          <p:cNvSpPr>
            <a:spLocks noGrp="1"/>
          </p:cNvSpPr>
          <p:nvPr>
            <p:ph idx="4294967295"/>
          </p:nvPr>
        </p:nvSpPr>
        <p:spPr>
          <a:xfrm>
            <a:off x="357158" y="1694668"/>
            <a:ext cx="5832476" cy="2520950"/>
          </a:xfrm>
        </p:spPr>
        <p:txBody>
          <a:bodyPr/>
          <a:lstStyle/>
          <a:p>
            <a:pPr marL="269875" indent="-269875">
              <a:lnSpc>
                <a:spcPct val="120000"/>
              </a:lnSpc>
              <a:spcBef>
                <a:spcPts val="600"/>
              </a:spcBef>
              <a:spcAft>
                <a:spcPts val="600"/>
              </a:spcAft>
            </a:pPr>
            <a:r>
              <a:rPr lang="zh-CN" altLang="en-US" sz="2000" dirty="0" smtClean="0">
                <a:solidFill>
                  <a:srgbClr val="1A3868"/>
                </a:solidFill>
                <a:latin typeface="Times New Roman" pitchFamily="18" charset="0"/>
                <a:cs typeface="Times New Roman" pitchFamily="18" charset="0"/>
              </a:rPr>
              <a:t>拥塞窗口 </a:t>
            </a:r>
            <a:r>
              <a:rPr lang="en-US" altLang="zh-CN" sz="2000" dirty="0" smtClean="0">
                <a:solidFill>
                  <a:srgbClr val="1A3868"/>
                </a:solidFill>
                <a:latin typeface="Times New Roman" pitchFamily="18" charset="0"/>
                <a:cs typeface="Times New Roman" pitchFamily="18" charset="0"/>
              </a:rPr>
              <a:t>(congestion window) </a:t>
            </a:r>
            <a:r>
              <a:rPr lang="zh-CN" altLang="en-US" sz="2000" dirty="0" smtClean="0">
                <a:solidFill>
                  <a:srgbClr val="1A3868"/>
                </a:solidFill>
                <a:latin typeface="Times New Roman" pitchFamily="18" charset="0"/>
                <a:cs typeface="Times New Roman" pitchFamily="18" charset="0"/>
              </a:rPr>
              <a:t>是</a:t>
            </a:r>
            <a:r>
              <a:rPr lang="zh-CN" altLang="en-US" sz="2000" dirty="0" smtClean="0">
                <a:solidFill>
                  <a:srgbClr val="C00000"/>
                </a:solidFill>
                <a:latin typeface="Times New Roman" pitchFamily="18" charset="0"/>
                <a:cs typeface="Times New Roman" pitchFamily="18" charset="0"/>
              </a:rPr>
              <a:t>发送方根据网络拥塞情况确定的窗口值</a:t>
            </a:r>
            <a:r>
              <a:rPr lang="zh-CN" altLang="en-US" sz="2000" dirty="0" smtClean="0">
                <a:solidFill>
                  <a:srgbClr val="1A3868"/>
                </a:solidFill>
                <a:latin typeface="Times New Roman" pitchFamily="18" charset="0"/>
                <a:cs typeface="Times New Roman" pitchFamily="18" charset="0"/>
              </a:rPr>
              <a:t>。</a:t>
            </a:r>
          </a:p>
          <a:p>
            <a:pPr marL="269875" indent="-269875">
              <a:lnSpc>
                <a:spcPct val="120000"/>
              </a:lnSpc>
              <a:spcBef>
                <a:spcPts val="600"/>
              </a:spcBef>
              <a:spcAft>
                <a:spcPts val="600"/>
              </a:spcAft>
            </a:pPr>
            <a:r>
              <a:rPr lang="zh-CN" altLang="en-US" sz="2000" dirty="0" smtClean="0">
                <a:solidFill>
                  <a:srgbClr val="1A3868"/>
                </a:solidFill>
                <a:latin typeface="Times New Roman" pitchFamily="18" charset="0"/>
                <a:cs typeface="Times New Roman" pitchFamily="18" charset="0"/>
              </a:rPr>
              <a:t>发送方在确定发送窗口时，应该取“通知窗口”和“拥塞窗口 ”中的较小值。</a:t>
            </a:r>
          </a:p>
          <a:p>
            <a:pPr marL="269875" indent="-269875">
              <a:lnSpc>
                <a:spcPct val="120000"/>
              </a:lnSpc>
              <a:spcBef>
                <a:spcPts val="600"/>
              </a:spcBef>
              <a:spcAft>
                <a:spcPts val="600"/>
              </a:spcAft>
            </a:pPr>
            <a:r>
              <a:rPr lang="zh-CN" altLang="en-US" sz="2000" dirty="0" smtClean="0">
                <a:solidFill>
                  <a:srgbClr val="1A3868"/>
                </a:solidFill>
                <a:latin typeface="Times New Roman" pitchFamily="18" charset="0"/>
                <a:cs typeface="Times New Roman" pitchFamily="18" charset="0"/>
              </a:rPr>
              <a:t>未发生拥塞时， “通知窗口”</a:t>
            </a:r>
            <a:r>
              <a:rPr lang="en-US" altLang="zh-CN" sz="2000" dirty="0" smtClean="0">
                <a:solidFill>
                  <a:srgbClr val="1A3868"/>
                </a:solidFill>
                <a:latin typeface="Times New Roman" pitchFamily="18" charset="0"/>
                <a:cs typeface="Times New Roman" pitchFamily="18" charset="0"/>
              </a:rPr>
              <a:t>=</a:t>
            </a:r>
            <a:r>
              <a:rPr lang="zh-CN" altLang="en-US" sz="2000" dirty="0" smtClean="0">
                <a:solidFill>
                  <a:srgbClr val="1A3868"/>
                </a:solidFill>
                <a:latin typeface="Times New Roman" pitchFamily="18" charset="0"/>
                <a:cs typeface="Times New Roman" pitchFamily="18" charset="0"/>
              </a:rPr>
              <a:t>“拥塞窗口</a:t>
            </a:r>
            <a:r>
              <a:rPr lang="zh-CN" altLang="en-US" sz="1800" b="1" dirty="0" smtClean="0">
                <a:solidFill>
                  <a:srgbClr val="2D2DB9"/>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16比9模版">
  <a:themeElements>
    <a:clrScheme name="1_16比9模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1_16比9模版">
      <a:majorFont>
        <a:latin typeface="Constantia"/>
        <a:ea typeface="微软雅黑"/>
        <a:cs typeface=""/>
      </a:majorFont>
      <a:minorFont>
        <a:latin typeface="Constantia"/>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800" b="1" i="0" u="sng" strike="noStrike" cap="none" normalizeH="0" baseline="0" smtClean="0">
            <a:ln>
              <a:noFill/>
            </a:ln>
            <a:solidFill>
              <a:srgbClr val="000099"/>
            </a:solidFill>
            <a:effectLst/>
            <a:latin typeface="Times New Roman" pitchFamily="18" charset="0"/>
            <a:ea typeface="微软雅黑" pitchFamily="34" charset="-122"/>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800" b="1" i="0" u="sng" strike="noStrike" cap="none" normalizeH="0" baseline="0" smtClean="0">
            <a:ln>
              <a:noFill/>
            </a:ln>
            <a:solidFill>
              <a:srgbClr val="000099"/>
            </a:solidFill>
            <a:effectLst/>
            <a:latin typeface="Times New Roman" pitchFamily="18" charset="0"/>
            <a:ea typeface="微软雅黑" pitchFamily="34" charset="-122"/>
            <a:cs typeface="Times New Roman" pitchFamily="18" charset="0"/>
          </a:defRPr>
        </a:defPPr>
      </a:lstStyle>
    </a:lnDef>
  </a:objectDefaults>
  <a:extraClrSchemeLst>
    <a:extraClrScheme>
      <a:clrScheme name="1_16比9模版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16比9模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16比9模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16比9模版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16比9模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16比9模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16比9模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6比9模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6比9模版">
      <a:majorFont>
        <a:latin typeface="Constantia"/>
        <a:ea typeface="微软雅黑"/>
        <a:cs typeface=""/>
      </a:majorFont>
      <a:minorFont>
        <a:latin typeface="Constantia"/>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800" b="1" i="0" u="sng" strike="noStrike" cap="none" normalizeH="0" baseline="0" smtClean="0">
            <a:ln>
              <a:noFill/>
            </a:ln>
            <a:solidFill>
              <a:srgbClr val="000099"/>
            </a:solidFill>
            <a:effectLst/>
            <a:latin typeface="Times New Roman" pitchFamily="18" charset="0"/>
            <a:ea typeface="微软雅黑" pitchFamily="34" charset="-122"/>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800" b="1" i="0" u="sng" strike="noStrike" cap="none" normalizeH="0" baseline="0" smtClean="0">
            <a:ln>
              <a:noFill/>
            </a:ln>
            <a:solidFill>
              <a:srgbClr val="000099"/>
            </a:solidFill>
            <a:effectLst/>
            <a:latin typeface="Times New Roman" pitchFamily="18" charset="0"/>
            <a:ea typeface="微软雅黑" pitchFamily="34" charset="-122"/>
            <a:cs typeface="Times New Roman" pitchFamily="18" charset="0"/>
          </a:defRPr>
        </a:defPPr>
      </a:lstStyle>
    </a:lnDef>
  </a:objectDefaults>
  <a:extraClrSchemeLst>
    <a:extraClrScheme>
      <a:clrScheme name="16比9模版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6比9模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6比9模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6比9模版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6比9模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6比9模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6比9模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16比9模版">
  <a:themeElements>
    <a:clrScheme name="2_16比9模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2_16比9模版">
      <a:majorFont>
        <a:latin typeface="Constantia"/>
        <a:ea typeface="微软雅黑"/>
        <a:cs typeface=""/>
      </a:majorFont>
      <a:minorFont>
        <a:latin typeface="Constantia"/>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800" b="1" i="0" u="sng" strike="noStrike" cap="none" normalizeH="0" baseline="0" smtClean="0">
            <a:ln>
              <a:noFill/>
            </a:ln>
            <a:solidFill>
              <a:srgbClr val="000099"/>
            </a:solidFill>
            <a:effectLst/>
            <a:latin typeface="Times New Roman" pitchFamily="18" charset="0"/>
            <a:ea typeface="微软雅黑" pitchFamily="34" charset="-122"/>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800" b="1" i="0" u="sng" strike="noStrike" cap="none" normalizeH="0" baseline="0" smtClean="0">
            <a:ln>
              <a:noFill/>
            </a:ln>
            <a:solidFill>
              <a:srgbClr val="000099"/>
            </a:solidFill>
            <a:effectLst/>
            <a:latin typeface="Times New Roman" pitchFamily="18" charset="0"/>
            <a:ea typeface="微软雅黑" pitchFamily="34" charset="-122"/>
            <a:cs typeface="Times New Roman" pitchFamily="18" charset="0"/>
          </a:defRPr>
        </a:defPPr>
      </a:lstStyle>
    </a:lnDef>
  </a:objectDefaults>
  <a:extraClrSchemeLst>
    <a:extraClrScheme>
      <a:clrScheme name="2_16比9模版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16比9模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16比9模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16比9模版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16比9模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16比9模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16比9模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《计算机网络技术》母板</Template>
  <TotalTime>9118</TotalTime>
  <Words>1910</Words>
  <Application>Microsoft Office PowerPoint</Application>
  <PresentationFormat>自定义</PresentationFormat>
  <Paragraphs>164</Paragraphs>
  <Slides>19</Slides>
  <Notes>15</Notes>
  <HiddenSlides>0</HiddenSlides>
  <MMClips>0</MMClips>
  <ScaleCrop>false</ScaleCrop>
  <HeadingPairs>
    <vt:vector size="4" baseType="variant">
      <vt:variant>
        <vt:lpstr>主题</vt:lpstr>
      </vt:variant>
      <vt:variant>
        <vt:i4>3</vt:i4>
      </vt:variant>
      <vt:variant>
        <vt:lpstr>幻灯片标题</vt:lpstr>
      </vt:variant>
      <vt:variant>
        <vt:i4>19</vt:i4>
      </vt:variant>
    </vt:vector>
  </HeadingPairs>
  <TitlesOfParts>
    <vt:vector size="22" baseType="lpstr">
      <vt:lpstr>1_16比9模版</vt:lpstr>
      <vt:lpstr>16比9模版</vt:lpstr>
      <vt:lpstr>2_16比9模版</vt:lpstr>
      <vt:lpstr>计算机网络技术</vt:lpstr>
      <vt:lpstr>幻灯片 2</vt:lpstr>
      <vt:lpstr>幻灯片 3</vt:lpstr>
      <vt:lpstr>幻灯片 4</vt:lpstr>
      <vt:lpstr>坚持计时器</vt:lpstr>
      <vt:lpstr>二、TCP窗口与拥塞控制</vt:lpstr>
      <vt:lpstr>网络拥塞的基本概念</vt:lpstr>
      <vt:lpstr>拥塞控制的作用</vt:lpstr>
      <vt:lpstr>拥塞窗口的概念</vt:lpstr>
      <vt:lpstr>拥塞控制方法——慢开始和拥塞避免</vt:lpstr>
      <vt:lpstr>慢开始算法的原理 </vt:lpstr>
      <vt:lpstr>幻灯片 12</vt:lpstr>
      <vt:lpstr>设置慢开始门限状态变量 ssthresh</vt:lpstr>
      <vt:lpstr>拥塞窗口与ssthresh的关系</vt:lpstr>
      <vt:lpstr>当网络出现拥塞时</vt:lpstr>
      <vt:lpstr>慢开始和拥塞避免算法的实现举例 </vt:lpstr>
      <vt:lpstr>快重传与快恢复</vt:lpstr>
      <vt:lpstr>连续收到3个重复确认的拥塞控制过程</vt:lpstr>
      <vt:lpstr>发送窗口的设置</vt:lpstr>
    </vt:vector>
  </TitlesOfParts>
  <Company>tonecom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文件传输协议（一）</dc:title>
  <dc:creator>xjd</dc:creator>
  <cp:lastModifiedBy>WYX</cp:lastModifiedBy>
  <cp:revision>1059</cp:revision>
  <cp:lastPrinted>1999-06-03T07:41:47Z</cp:lastPrinted>
  <dcterms:created xsi:type="dcterms:W3CDTF">1999-05-31T06:37:31Z</dcterms:created>
  <dcterms:modified xsi:type="dcterms:W3CDTF">2014-05-21T01:33:09Z</dcterms:modified>
</cp:coreProperties>
</file>